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9"/>
  </p:notesMasterIdLst>
  <p:handoutMasterIdLst>
    <p:handoutMasterId r:id="rId80"/>
  </p:handout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4" r:id="rId14"/>
    <p:sldId id="285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343" r:id="rId24"/>
    <p:sldId id="280" r:id="rId25"/>
    <p:sldId id="281" r:id="rId26"/>
    <p:sldId id="282" r:id="rId27"/>
    <p:sldId id="286" r:id="rId28"/>
    <p:sldId id="305" r:id="rId29"/>
    <p:sldId id="289" r:id="rId30"/>
    <p:sldId id="290" r:id="rId31"/>
    <p:sldId id="291" r:id="rId32"/>
    <p:sldId id="340" r:id="rId33"/>
    <p:sldId id="304" r:id="rId34"/>
    <p:sldId id="293" r:id="rId35"/>
    <p:sldId id="294" r:id="rId36"/>
    <p:sldId id="296" r:id="rId37"/>
    <p:sldId id="308" r:id="rId38"/>
    <p:sldId id="299" r:id="rId39"/>
    <p:sldId id="297" r:id="rId40"/>
    <p:sldId id="300" r:id="rId41"/>
    <p:sldId id="301" r:id="rId42"/>
    <p:sldId id="333" r:id="rId43"/>
    <p:sldId id="341" r:id="rId44"/>
    <p:sldId id="302" r:id="rId45"/>
    <p:sldId id="306" r:id="rId46"/>
    <p:sldId id="307" r:id="rId47"/>
    <p:sldId id="309" r:id="rId48"/>
    <p:sldId id="310" r:id="rId49"/>
    <p:sldId id="311" r:id="rId50"/>
    <p:sldId id="344" r:id="rId51"/>
    <p:sldId id="312" r:id="rId52"/>
    <p:sldId id="314" r:id="rId53"/>
    <p:sldId id="334" r:id="rId54"/>
    <p:sldId id="335" r:id="rId55"/>
    <p:sldId id="315" r:id="rId56"/>
    <p:sldId id="316" r:id="rId57"/>
    <p:sldId id="318" r:id="rId58"/>
    <p:sldId id="319" r:id="rId59"/>
    <p:sldId id="320" r:id="rId60"/>
    <p:sldId id="322" r:id="rId61"/>
    <p:sldId id="321" r:id="rId62"/>
    <p:sldId id="324" r:id="rId63"/>
    <p:sldId id="323" r:id="rId64"/>
    <p:sldId id="325" r:id="rId65"/>
    <p:sldId id="326" r:id="rId66"/>
    <p:sldId id="336" r:id="rId67"/>
    <p:sldId id="327" r:id="rId68"/>
    <p:sldId id="328" r:id="rId69"/>
    <p:sldId id="342" r:id="rId70"/>
    <p:sldId id="345" r:id="rId71"/>
    <p:sldId id="329" r:id="rId72"/>
    <p:sldId id="332" r:id="rId73"/>
    <p:sldId id="337" r:id="rId74"/>
    <p:sldId id="338" r:id="rId75"/>
    <p:sldId id="339" r:id="rId76"/>
    <p:sldId id="330" r:id="rId77"/>
    <p:sldId id="331" r:id="rId78"/>
  </p:sldIdLst>
  <p:sldSz cx="10972800" cy="61722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4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E86"/>
    <a:srgbClr val="FF8016"/>
    <a:srgbClr val="3342C8"/>
    <a:srgbClr val="D42957"/>
    <a:srgbClr val="F30002"/>
    <a:srgbClr val="F23A0E"/>
    <a:srgbClr val="7E1E09"/>
    <a:srgbClr val="FFFFFF"/>
    <a:srgbClr val="000000"/>
    <a:srgbClr val="B9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9710" autoAdjust="0"/>
  </p:normalViewPr>
  <p:slideViewPr>
    <p:cSldViewPr>
      <p:cViewPr>
        <p:scale>
          <a:sx n="109" d="100"/>
          <a:sy n="109" d="100"/>
        </p:scale>
        <p:origin x="-84" y="-828"/>
      </p:cViewPr>
      <p:guideLst>
        <p:guide orient="horz" pos="1944"/>
        <p:guide pos="3456"/>
      </p:guideLst>
    </p:cSldViewPr>
  </p:slideViewPr>
  <p:outlineViewPr>
    <p:cViewPr>
      <p:scale>
        <a:sx n="33" d="100"/>
        <a:sy n="33" d="100"/>
      </p:scale>
      <p:origin x="0" y="62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842D65-565B-4DBE-BB4A-C4C4AB737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5264-7B1A-411E-A79C-B02068454DFE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E910-2EDC-4666-B29B-0647AF8B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mParticleDst</a:t>
            </a:r>
            <a:r>
              <a:rPr lang="en-US" dirty="0" smtClean="0"/>
              <a:t> should be treated as a ring buffer.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Lamest</a:t>
            </a:r>
            <a:r>
              <a:rPr lang="en-US" baseline="0" dirty="0" smtClean="0"/>
              <a:t> point sprites imaginable</a:t>
            </a:r>
          </a:p>
          <a:p>
            <a:r>
              <a:rPr lang="en-US" baseline="0" dirty="0" smtClean="0"/>
              <a:t>Triangles, but specified as 2-D coordinates. Spaced for obviousness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obviously improve efficiency</a:t>
            </a:r>
            <a:r>
              <a:rPr lang="en-US" baseline="0" dirty="0" smtClean="0"/>
              <a:t> by only calling regular Map once per frame. This performance is worse than BufferSubData, but better Map(UNSYNCHRONIZED otherwise).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obviously improve efficiency</a:t>
            </a:r>
            <a:r>
              <a:rPr lang="en-US" baseline="0" dirty="0" smtClean="0"/>
              <a:t> by only calling regular Map once per frame. This performance is worse than BufferSubData, but better Map(UNSYNCHRONIZED otherwise).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bindless</a:t>
            </a:r>
            <a:r>
              <a:rPr lang="en-US" dirty="0" smtClean="0"/>
              <a:t>, sampler*</a:t>
            </a:r>
            <a:r>
              <a:rPr lang="en-US" baseline="0" dirty="0" smtClean="0"/>
              <a:t> can be passed around like any other 64-bit integer. </a:t>
            </a:r>
          </a:p>
          <a:p>
            <a:r>
              <a:rPr lang="en-US" baseline="0" dirty="0" smtClean="0"/>
              <a:t>Note that if </a:t>
            </a:r>
            <a:r>
              <a:rPr lang="en-US" baseline="0" dirty="0" err="1" smtClean="0"/>
              <a:t>MakeTextureHandleResident</a:t>
            </a:r>
            <a:r>
              <a:rPr lang="en-US" baseline="0" dirty="0" smtClean="0"/>
              <a:t> succeeds, the texture is definitely on the GPU</a:t>
            </a:r>
          </a:p>
          <a:p>
            <a:r>
              <a:rPr lang="en-US" baseline="0" dirty="0" smtClean="0"/>
              <a:t>But that </a:t>
            </a:r>
            <a:r>
              <a:rPr lang="en-US" baseline="0" dirty="0" err="1" smtClean="0"/>
              <a:t>MakeTextureHandleNonResident</a:t>
            </a:r>
            <a:r>
              <a:rPr lang="en-US" baseline="0" dirty="0" smtClean="0"/>
              <a:t> only tells the driver that it may choose to free the GPU memory consumed by the texture.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7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power come from</a:t>
            </a:r>
            <a:r>
              <a:rPr lang="en-US" baseline="0" dirty="0" smtClean="0"/>
              <a:t> fixed-functionality.</a:t>
            </a:r>
          </a:p>
          <a:p>
            <a:r>
              <a:rPr lang="en-US" baseline="0" dirty="0" smtClean="0"/>
              <a:t>But that means that the GPU is rigid in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E910-2EDC-4666-B29B-0647AF8B44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rcsongor\Pictures\Wallpapers\01_Eye_BrushMetal_V2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VLogo_3D_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245100"/>
            <a:ext cx="22272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6100" y="3447270"/>
            <a:ext cx="5191312" cy="10978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9275" y="4802824"/>
            <a:ext cx="519047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47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439863"/>
            <a:ext cx="4945063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/>
            </a:lvl2pPr>
            <a:lvl3pPr>
              <a:buSzPct val="100000"/>
              <a:buFontTx/>
              <a:buBlip>
                <a:blip r:embed="rId2"/>
              </a:buBlip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6738" y="1439863"/>
            <a:ext cx="4945062" cy="4252912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buSzPct val="100000"/>
              <a:buFontTx/>
              <a:buBlip>
                <a:blip r:embed="rId2"/>
              </a:buBlip>
              <a:defRPr sz="2000" b="1"/>
            </a:lvl2pPr>
            <a:lvl3pPr>
              <a:buSzPct val="100000"/>
              <a:buFontTx/>
              <a:buBlip>
                <a:blip r:embed="rId2"/>
              </a:buBlip>
              <a:defRPr sz="1800" b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9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44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47650"/>
            <a:ext cx="920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439863"/>
            <a:ext cx="100425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0" r:id="rId3"/>
    <p:sldLayoutId id="2147483681" r:id="rId4"/>
    <p:sldLayoutId id="2147483682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8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8"/>
        </a:buBlip>
        <a:defRPr b="1">
          <a:solidFill>
            <a:schemeClr val="tx1"/>
          </a:solidFill>
          <a:latin typeface="+mn-lt"/>
        </a:defRPr>
      </a:lvl3pPr>
      <a:lvl4pPr marL="17748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l.org/registry/specs/ARB/buffer_storage.tx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engl.org/registry/specs/ARB/sparse_texture.tx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gl.org/registry/specs/ARB/bindless_texture.tx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vMcJohn/apitest/blob/pdoane_newtests/sparse_bindless_texarray.cpp" TargetMode="External"/><Relationship Id="rId2" Type="http://schemas.openxmlformats.org/officeDocument/2006/relationships/hyperlink" Target="https://github.com/nvMcJohn/apitest/blob/pdoane_newtests/sparse_bindless_texarray.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l.org/registry/specs/ARB/shader_storage_buffer_object.tx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l.org/registry/specs/ARB/multi_draw_indirect.txt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l.org/registry/specs/ARB/shader_draw_parameters.txt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549275" y="2552700"/>
            <a:ext cx="5191125" cy="584775"/>
          </a:xfrm>
        </p:spPr>
        <p:txBody>
          <a:bodyPr/>
          <a:lstStyle/>
          <a:p>
            <a:r>
              <a:rPr lang="en-US" dirty="0"/>
              <a:t>Beyond </a:t>
            </a:r>
            <a:r>
              <a:rPr lang="en-US" dirty="0" smtClean="0"/>
              <a:t>Porting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549275" y="4802188"/>
            <a:ext cx="5191125" cy="830997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Modern OpenGL can Radically Reduce Driver Overhead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Driver </a:t>
            </a:r>
            <a:r>
              <a:rPr lang="en-US" dirty="0"/>
              <a:t>I</a:t>
            </a:r>
            <a:r>
              <a:rPr lang="en-US" dirty="0" smtClean="0"/>
              <a:t>nteraction Visualized</a:t>
            </a:r>
            <a:endParaRPr lang="en-US" dirty="0"/>
          </a:p>
        </p:txBody>
      </p:sp>
      <p:grpSp>
        <p:nvGrpSpPr>
          <p:cNvPr id="1530" name="Group 1529"/>
          <p:cNvGrpSpPr/>
          <p:nvPr/>
        </p:nvGrpSpPr>
        <p:grpSpPr>
          <a:xfrm flipV="1">
            <a:off x="1778474" y="3195586"/>
            <a:ext cx="8619453" cy="262479"/>
            <a:chOff x="774798" y="2461081"/>
            <a:chExt cx="9738334" cy="646617"/>
          </a:xfrm>
        </p:grpSpPr>
        <p:sp>
          <p:nvSpPr>
            <p:cNvPr id="1670" name="Rounded Rectangle 152"/>
            <p:cNvSpPr/>
            <p:nvPr/>
          </p:nvSpPr>
          <p:spPr bwMode="auto">
            <a:xfrm>
              <a:off x="774798" y="2461083"/>
              <a:ext cx="336599" cy="646615"/>
            </a:xfrm>
            <a:prstGeom prst="round2SameRect">
              <a:avLst>
                <a:gd name="adj1" fmla="val 3630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1" name="Rounded Rectangle 153"/>
            <p:cNvSpPr/>
            <p:nvPr/>
          </p:nvSpPr>
          <p:spPr bwMode="auto">
            <a:xfrm>
              <a:off x="1111397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2" name="Rounded Rectangle 154"/>
            <p:cNvSpPr/>
            <p:nvPr/>
          </p:nvSpPr>
          <p:spPr bwMode="auto">
            <a:xfrm>
              <a:off x="1445059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3" name="Rounded Rectangle 155"/>
            <p:cNvSpPr/>
            <p:nvPr/>
          </p:nvSpPr>
          <p:spPr bwMode="auto">
            <a:xfrm>
              <a:off x="1781658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4" name="Rounded Rectangle 156"/>
            <p:cNvSpPr/>
            <p:nvPr/>
          </p:nvSpPr>
          <p:spPr bwMode="auto">
            <a:xfrm>
              <a:off x="2119106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5" name="Rounded Rectangle 157"/>
            <p:cNvSpPr/>
            <p:nvPr/>
          </p:nvSpPr>
          <p:spPr bwMode="auto">
            <a:xfrm>
              <a:off x="2455705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6" name="Rounded Rectangle 158"/>
            <p:cNvSpPr/>
            <p:nvPr/>
          </p:nvSpPr>
          <p:spPr bwMode="auto">
            <a:xfrm>
              <a:off x="2789367" y="2461083"/>
              <a:ext cx="336599" cy="646615"/>
            </a:xfrm>
            <a:prstGeom prst="round2SameRect">
              <a:avLst>
                <a:gd name="adj1" fmla="val 2943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7" name="Rounded Rectangle 159"/>
            <p:cNvSpPr/>
            <p:nvPr/>
          </p:nvSpPr>
          <p:spPr bwMode="auto">
            <a:xfrm>
              <a:off x="3125966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8" name="Rounded Rectangle 160"/>
            <p:cNvSpPr/>
            <p:nvPr/>
          </p:nvSpPr>
          <p:spPr bwMode="auto">
            <a:xfrm>
              <a:off x="3459628" y="2461083"/>
              <a:ext cx="336599" cy="646615"/>
            </a:xfrm>
            <a:prstGeom prst="round2SameRect">
              <a:avLst>
                <a:gd name="adj1" fmla="val 28451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9" name="Rounded Rectangle 161"/>
            <p:cNvSpPr/>
            <p:nvPr/>
          </p:nvSpPr>
          <p:spPr bwMode="auto">
            <a:xfrm>
              <a:off x="3796227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0" name="Rounded Rectangle 162"/>
            <p:cNvSpPr/>
            <p:nvPr/>
          </p:nvSpPr>
          <p:spPr bwMode="auto">
            <a:xfrm>
              <a:off x="4129889" y="2461081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1" name="Rounded Rectangle 163"/>
            <p:cNvSpPr/>
            <p:nvPr/>
          </p:nvSpPr>
          <p:spPr bwMode="auto">
            <a:xfrm>
              <a:off x="4466488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2" name="Rounded Rectangle 164"/>
            <p:cNvSpPr/>
            <p:nvPr/>
          </p:nvSpPr>
          <p:spPr bwMode="auto">
            <a:xfrm>
              <a:off x="4803936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3" name="Rounded Rectangle 165"/>
            <p:cNvSpPr/>
            <p:nvPr/>
          </p:nvSpPr>
          <p:spPr bwMode="auto">
            <a:xfrm>
              <a:off x="5140535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4" name="Rounded Rectangle 166"/>
            <p:cNvSpPr/>
            <p:nvPr/>
          </p:nvSpPr>
          <p:spPr bwMode="auto">
            <a:xfrm>
              <a:off x="5474197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5" name="Rounded Rectangle 167"/>
            <p:cNvSpPr/>
            <p:nvPr/>
          </p:nvSpPr>
          <p:spPr bwMode="auto">
            <a:xfrm>
              <a:off x="5810796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6" name="Rounded Rectangle 168"/>
            <p:cNvSpPr/>
            <p:nvPr/>
          </p:nvSpPr>
          <p:spPr bwMode="auto">
            <a:xfrm>
              <a:off x="6147395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7" name="Rounded Rectangle 169"/>
            <p:cNvSpPr/>
            <p:nvPr/>
          </p:nvSpPr>
          <p:spPr bwMode="auto">
            <a:xfrm>
              <a:off x="6483994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8" name="Rounded Rectangle 170"/>
            <p:cNvSpPr/>
            <p:nvPr/>
          </p:nvSpPr>
          <p:spPr bwMode="auto">
            <a:xfrm>
              <a:off x="6817656" y="2461081"/>
              <a:ext cx="336599" cy="646615"/>
            </a:xfrm>
            <a:prstGeom prst="round2SameRect">
              <a:avLst>
                <a:gd name="adj1" fmla="val 31397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9" name="Rounded Rectangle 171"/>
            <p:cNvSpPr/>
            <p:nvPr/>
          </p:nvSpPr>
          <p:spPr bwMode="auto">
            <a:xfrm>
              <a:off x="7154255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0" name="Rounded Rectangle 172"/>
            <p:cNvSpPr/>
            <p:nvPr/>
          </p:nvSpPr>
          <p:spPr bwMode="auto">
            <a:xfrm>
              <a:off x="7491703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1" name="Rounded Rectangle 173"/>
            <p:cNvSpPr/>
            <p:nvPr/>
          </p:nvSpPr>
          <p:spPr bwMode="auto">
            <a:xfrm>
              <a:off x="7828302" y="2461083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2" name="Rounded Rectangle 174"/>
            <p:cNvSpPr/>
            <p:nvPr/>
          </p:nvSpPr>
          <p:spPr bwMode="auto">
            <a:xfrm>
              <a:off x="8161964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3" name="Rounded Rectangle 175"/>
            <p:cNvSpPr/>
            <p:nvPr/>
          </p:nvSpPr>
          <p:spPr bwMode="auto">
            <a:xfrm>
              <a:off x="8498563" y="2461081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4" name="Rounded Rectangle 176"/>
            <p:cNvSpPr/>
            <p:nvPr/>
          </p:nvSpPr>
          <p:spPr bwMode="auto">
            <a:xfrm>
              <a:off x="883137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5" name="Rounded Rectangle 177"/>
            <p:cNvSpPr/>
            <p:nvPr/>
          </p:nvSpPr>
          <p:spPr bwMode="auto">
            <a:xfrm>
              <a:off x="9168824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6" name="Rounded Rectangle 178"/>
            <p:cNvSpPr/>
            <p:nvPr/>
          </p:nvSpPr>
          <p:spPr bwMode="auto">
            <a:xfrm>
              <a:off x="950248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7" name="Rounded Rectangle 179"/>
            <p:cNvSpPr/>
            <p:nvPr/>
          </p:nvSpPr>
          <p:spPr bwMode="auto">
            <a:xfrm>
              <a:off x="9839085" y="2461081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8" name="Rounded Rectangle 180"/>
            <p:cNvSpPr/>
            <p:nvPr/>
          </p:nvSpPr>
          <p:spPr bwMode="auto">
            <a:xfrm>
              <a:off x="10176533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31" name="Straight Connector 1530"/>
          <p:cNvCxnSpPr/>
          <p:nvPr/>
        </p:nvCxnSpPr>
        <p:spPr bwMode="auto">
          <a:xfrm>
            <a:off x="640214" y="2095500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532" name="Group 1531"/>
          <p:cNvGrpSpPr/>
          <p:nvPr/>
        </p:nvGrpSpPr>
        <p:grpSpPr>
          <a:xfrm>
            <a:off x="696505" y="2388617"/>
            <a:ext cx="9510631" cy="524958"/>
            <a:chOff x="774798" y="2461081"/>
            <a:chExt cx="10745194" cy="646617"/>
          </a:xfrm>
        </p:grpSpPr>
        <p:sp>
          <p:nvSpPr>
            <p:cNvPr id="1638" name="Rounded Rectangle 1637"/>
            <p:cNvSpPr/>
            <p:nvPr/>
          </p:nvSpPr>
          <p:spPr bwMode="auto">
            <a:xfrm>
              <a:off x="10846794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9" name="Rounded Rectangle 1638"/>
            <p:cNvSpPr/>
            <p:nvPr/>
          </p:nvSpPr>
          <p:spPr bwMode="auto">
            <a:xfrm>
              <a:off x="11183393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0" name="Rounded Rectangle 1639"/>
            <p:cNvSpPr/>
            <p:nvPr/>
          </p:nvSpPr>
          <p:spPr bwMode="auto">
            <a:xfrm>
              <a:off x="774798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1" name="Rounded Rectangle 1640"/>
            <p:cNvSpPr/>
            <p:nvPr/>
          </p:nvSpPr>
          <p:spPr bwMode="auto">
            <a:xfrm>
              <a:off x="1111397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2" name="Rounded Rectangle 1641"/>
            <p:cNvSpPr/>
            <p:nvPr/>
          </p:nvSpPr>
          <p:spPr bwMode="auto">
            <a:xfrm>
              <a:off x="1445059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3" name="Rounded Rectangle 1642"/>
            <p:cNvSpPr/>
            <p:nvPr/>
          </p:nvSpPr>
          <p:spPr bwMode="auto">
            <a:xfrm>
              <a:off x="1781658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4" name="Rounded Rectangle 1643"/>
            <p:cNvSpPr/>
            <p:nvPr/>
          </p:nvSpPr>
          <p:spPr bwMode="auto">
            <a:xfrm>
              <a:off x="2119106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5" name="Rounded Rectangle 1644"/>
            <p:cNvSpPr/>
            <p:nvPr/>
          </p:nvSpPr>
          <p:spPr bwMode="auto">
            <a:xfrm>
              <a:off x="2455705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6" name="Rounded Rectangle 1645"/>
            <p:cNvSpPr/>
            <p:nvPr/>
          </p:nvSpPr>
          <p:spPr bwMode="auto">
            <a:xfrm>
              <a:off x="2789367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7" name="Rounded Rectangle 1646"/>
            <p:cNvSpPr/>
            <p:nvPr/>
          </p:nvSpPr>
          <p:spPr bwMode="auto">
            <a:xfrm>
              <a:off x="3125966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8" name="Rounded Rectangle 1647"/>
            <p:cNvSpPr/>
            <p:nvPr/>
          </p:nvSpPr>
          <p:spPr bwMode="auto">
            <a:xfrm>
              <a:off x="3459628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9" name="Rounded Rectangle 1648"/>
            <p:cNvSpPr/>
            <p:nvPr/>
          </p:nvSpPr>
          <p:spPr bwMode="auto">
            <a:xfrm>
              <a:off x="3796227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0" name="Rounded Rectangle 1649"/>
            <p:cNvSpPr/>
            <p:nvPr/>
          </p:nvSpPr>
          <p:spPr bwMode="auto">
            <a:xfrm>
              <a:off x="4129889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1" name="Rounded Rectangle 1650"/>
            <p:cNvSpPr/>
            <p:nvPr/>
          </p:nvSpPr>
          <p:spPr bwMode="auto">
            <a:xfrm>
              <a:off x="4466488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2" name="Rounded Rectangle 1651"/>
            <p:cNvSpPr/>
            <p:nvPr/>
          </p:nvSpPr>
          <p:spPr bwMode="auto">
            <a:xfrm>
              <a:off x="4803936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3" name="Rounded Rectangle 1652"/>
            <p:cNvSpPr/>
            <p:nvPr/>
          </p:nvSpPr>
          <p:spPr bwMode="auto">
            <a:xfrm>
              <a:off x="5140535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4" name="Rounded Rectangle 1653"/>
            <p:cNvSpPr/>
            <p:nvPr/>
          </p:nvSpPr>
          <p:spPr bwMode="auto">
            <a:xfrm>
              <a:off x="5474197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5" name="Rounded Rectangle 1654"/>
            <p:cNvSpPr/>
            <p:nvPr/>
          </p:nvSpPr>
          <p:spPr bwMode="auto">
            <a:xfrm>
              <a:off x="5810796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6" name="Rounded Rectangle 1655"/>
            <p:cNvSpPr/>
            <p:nvPr/>
          </p:nvSpPr>
          <p:spPr bwMode="auto">
            <a:xfrm>
              <a:off x="6147395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7" name="Rounded Rectangle 1656"/>
            <p:cNvSpPr/>
            <p:nvPr/>
          </p:nvSpPr>
          <p:spPr bwMode="auto">
            <a:xfrm>
              <a:off x="6483994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8" name="Rounded Rectangle 1657"/>
            <p:cNvSpPr/>
            <p:nvPr/>
          </p:nvSpPr>
          <p:spPr bwMode="auto">
            <a:xfrm>
              <a:off x="6817656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9" name="Rounded Rectangle 1658"/>
            <p:cNvSpPr/>
            <p:nvPr/>
          </p:nvSpPr>
          <p:spPr bwMode="auto">
            <a:xfrm>
              <a:off x="7154255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0" name="Rounded Rectangle 1659"/>
            <p:cNvSpPr/>
            <p:nvPr/>
          </p:nvSpPr>
          <p:spPr bwMode="auto">
            <a:xfrm>
              <a:off x="7491703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1" name="Rounded Rectangle 1660"/>
            <p:cNvSpPr/>
            <p:nvPr/>
          </p:nvSpPr>
          <p:spPr bwMode="auto">
            <a:xfrm>
              <a:off x="7828302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2" name="Rounded Rectangle 1661"/>
            <p:cNvSpPr/>
            <p:nvPr/>
          </p:nvSpPr>
          <p:spPr bwMode="auto">
            <a:xfrm>
              <a:off x="8161964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3" name="Rounded Rectangle 1662"/>
            <p:cNvSpPr/>
            <p:nvPr/>
          </p:nvSpPr>
          <p:spPr bwMode="auto">
            <a:xfrm>
              <a:off x="8498563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4" name="Rounded Rectangle 1663"/>
            <p:cNvSpPr/>
            <p:nvPr/>
          </p:nvSpPr>
          <p:spPr bwMode="auto">
            <a:xfrm>
              <a:off x="8832225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5" name="Rounded Rectangle 1664"/>
            <p:cNvSpPr/>
            <p:nvPr/>
          </p:nvSpPr>
          <p:spPr bwMode="auto">
            <a:xfrm>
              <a:off x="9168824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6" name="Rounded Rectangle 1665"/>
            <p:cNvSpPr/>
            <p:nvPr/>
          </p:nvSpPr>
          <p:spPr bwMode="auto">
            <a:xfrm>
              <a:off x="9502486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7" name="Rounded Rectangle 1666"/>
            <p:cNvSpPr/>
            <p:nvPr/>
          </p:nvSpPr>
          <p:spPr bwMode="auto">
            <a:xfrm>
              <a:off x="9839085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8" name="Rounded Rectangle 1667"/>
            <p:cNvSpPr/>
            <p:nvPr/>
          </p:nvSpPr>
          <p:spPr bwMode="auto">
            <a:xfrm>
              <a:off x="10176533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9" name="Rounded Rectangle 1668"/>
            <p:cNvSpPr/>
            <p:nvPr/>
          </p:nvSpPr>
          <p:spPr bwMode="auto">
            <a:xfrm>
              <a:off x="10513132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33" name="Straight Connector 1532"/>
          <p:cNvCxnSpPr/>
          <p:nvPr/>
        </p:nvCxnSpPr>
        <p:spPr bwMode="auto">
          <a:xfrm>
            <a:off x="640213" y="2651096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4" name="TextBox 1533"/>
          <p:cNvSpPr txBox="1"/>
          <p:nvPr/>
        </p:nvSpPr>
        <p:spPr>
          <a:xfrm>
            <a:off x="74730" y="208122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Application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1536" name="Group 1535"/>
          <p:cNvGrpSpPr/>
          <p:nvPr/>
        </p:nvGrpSpPr>
        <p:grpSpPr>
          <a:xfrm>
            <a:off x="696505" y="2927668"/>
            <a:ext cx="9510631" cy="262479"/>
            <a:chOff x="774798" y="2461081"/>
            <a:chExt cx="10745194" cy="646617"/>
          </a:xfrm>
        </p:grpSpPr>
        <p:sp>
          <p:nvSpPr>
            <p:cNvPr id="1606" name="Rounded Rectangle 150"/>
            <p:cNvSpPr/>
            <p:nvPr/>
          </p:nvSpPr>
          <p:spPr bwMode="auto">
            <a:xfrm>
              <a:off x="10846794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07" name="Rounded Rectangle 151"/>
            <p:cNvSpPr/>
            <p:nvPr/>
          </p:nvSpPr>
          <p:spPr bwMode="auto">
            <a:xfrm>
              <a:off x="11183393" y="2461081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08" name="Rounded Rectangle 152"/>
            <p:cNvSpPr/>
            <p:nvPr/>
          </p:nvSpPr>
          <p:spPr bwMode="auto">
            <a:xfrm>
              <a:off x="774798" y="2461083"/>
              <a:ext cx="336599" cy="646615"/>
            </a:xfrm>
            <a:prstGeom prst="round2SameRect">
              <a:avLst>
                <a:gd name="adj1" fmla="val 3630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09" name="Rounded Rectangle 153"/>
            <p:cNvSpPr/>
            <p:nvPr/>
          </p:nvSpPr>
          <p:spPr bwMode="auto">
            <a:xfrm>
              <a:off x="1111397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0" name="Rounded Rectangle 154"/>
            <p:cNvSpPr/>
            <p:nvPr/>
          </p:nvSpPr>
          <p:spPr bwMode="auto">
            <a:xfrm>
              <a:off x="1445059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1" name="Rounded Rectangle 155"/>
            <p:cNvSpPr/>
            <p:nvPr/>
          </p:nvSpPr>
          <p:spPr bwMode="auto">
            <a:xfrm>
              <a:off x="1781658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2" name="Rounded Rectangle 156"/>
            <p:cNvSpPr/>
            <p:nvPr/>
          </p:nvSpPr>
          <p:spPr bwMode="auto">
            <a:xfrm>
              <a:off x="2119106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3" name="Rounded Rectangle 157"/>
            <p:cNvSpPr/>
            <p:nvPr/>
          </p:nvSpPr>
          <p:spPr bwMode="auto">
            <a:xfrm>
              <a:off x="2455705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4" name="Rounded Rectangle 158"/>
            <p:cNvSpPr/>
            <p:nvPr/>
          </p:nvSpPr>
          <p:spPr bwMode="auto">
            <a:xfrm>
              <a:off x="2789367" y="2461083"/>
              <a:ext cx="336599" cy="646615"/>
            </a:xfrm>
            <a:prstGeom prst="round2SameRect">
              <a:avLst>
                <a:gd name="adj1" fmla="val 2943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5" name="Rounded Rectangle 159"/>
            <p:cNvSpPr/>
            <p:nvPr/>
          </p:nvSpPr>
          <p:spPr bwMode="auto">
            <a:xfrm>
              <a:off x="3125966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6" name="Rounded Rectangle 160"/>
            <p:cNvSpPr/>
            <p:nvPr/>
          </p:nvSpPr>
          <p:spPr bwMode="auto">
            <a:xfrm>
              <a:off x="3459628" y="2461083"/>
              <a:ext cx="336599" cy="646615"/>
            </a:xfrm>
            <a:prstGeom prst="round2SameRect">
              <a:avLst>
                <a:gd name="adj1" fmla="val 28451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7" name="Rounded Rectangle 161"/>
            <p:cNvSpPr/>
            <p:nvPr/>
          </p:nvSpPr>
          <p:spPr bwMode="auto">
            <a:xfrm>
              <a:off x="3796227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8" name="Rounded Rectangle 162"/>
            <p:cNvSpPr/>
            <p:nvPr/>
          </p:nvSpPr>
          <p:spPr bwMode="auto">
            <a:xfrm>
              <a:off x="4129889" y="2461081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9" name="Rounded Rectangle 163"/>
            <p:cNvSpPr/>
            <p:nvPr/>
          </p:nvSpPr>
          <p:spPr bwMode="auto">
            <a:xfrm>
              <a:off x="4466488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0" name="Rounded Rectangle 164"/>
            <p:cNvSpPr/>
            <p:nvPr/>
          </p:nvSpPr>
          <p:spPr bwMode="auto">
            <a:xfrm>
              <a:off x="4803936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1" name="Rounded Rectangle 165"/>
            <p:cNvSpPr/>
            <p:nvPr/>
          </p:nvSpPr>
          <p:spPr bwMode="auto">
            <a:xfrm>
              <a:off x="5140535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2" name="Rounded Rectangle 166"/>
            <p:cNvSpPr/>
            <p:nvPr/>
          </p:nvSpPr>
          <p:spPr bwMode="auto">
            <a:xfrm>
              <a:off x="5474197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3" name="Rounded Rectangle 167"/>
            <p:cNvSpPr/>
            <p:nvPr/>
          </p:nvSpPr>
          <p:spPr bwMode="auto">
            <a:xfrm>
              <a:off x="5810796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4" name="Rounded Rectangle 168"/>
            <p:cNvSpPr/>
            <p:nvPr/>
          </p:nvSpPr>
          <p:spPr bwMode="auto">
            <a:xfrm>
              <a:off x="6147395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5" name="Rounded Rectangle 169"/>
            <p:cNvSpPr/>
            <p:nvPr/>
          </p:nvSpPr>
          <p:spPr bwMode="auto">
            <a:xfrm>
              <a:off x="6483994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6" name="Rounded Rectangle 170"/>
            <p:cNvSpPr/>
            <p:nvPr/>
          </p:nvSpPr>
          <p:spPr bwMode="auto">
            <a:xfrm>
              <a:off x="6817656" y="2461081"/>
              <a:ext cx="336599" cy="646615"/>
            </a:xfrm>
            <a:prstGeom prst="round2SameRect">
              <a:avLst>
                <a:gd name="adj1" fmla="val 31397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7" name="Rounded Rectangle 171"/>
            <p:cNvSpPr/>
            <p:nvPr/>
          </p:nvSpPr>
          <p:spPr bwMode="auto">
            <a:xfrm>
              <a:off x="7154255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8" name="Rounded Rectangle 172"/>
            <p:cNvSpPr/>
            <p:nvPr/>
          </p:nvSpPr>
          <p:spPr bwMode="auto">
            <a:xfrm>
              <a:off x="7491703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9" name="Rounded Rectangle 173"/>
            <p:cNvSpPr/>
            <p:nvPr/>
          </p:nvSpPr>
          <p:spPr bwMode="auto">
            <a:xfrm>
              <a:off x="7828302" y="2461083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0" name="Rounded Rectangle 174"/>
            <p:cNvSpPr/>
            <p:nvPr/>
          </p:nvSpPr>
          <p:spPr bwMode="auto">
            <a:xfrm>
              <a:off x="8161964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1" name="Rounded Rectangle 175"/>
            <p:cNvSpPr/>
            <p:nvPr/>
          </p:nvSpPr>
          <p:spPr bwMode="auto">
            <a:xfrm>
              <a:off x="8498563" y="2461081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2" name="Rounded Rectangle 176"/>
            <p:cNvSpPr/>
            <p:nvPr/>
          </p:nvSpPr>
          <p:spPr bwMode="auto">
            <a:xfrm>
              <a:off x="883137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3" name="Rounded Rectangle 177"/>
            <p:cNvSpPr/>
            <p:nvPr/>
          </p:nvSpPr>
          <p:spPr bwMode="auto">
            <a:xfrm>
              <a:off x="9168824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4" name="Rounded Rectangle 178"/>
            <p:cNvSpPr/>
            <p:nvPr/>
          </p:nvSpPr>
          <p:spPr bwMode="auto">
            <a:xfrm>
              <a:off x="950248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5" name="Rounded Rectangle 179"/>
            <p:cNvSpPr/>
            <p:nvPr/>
          </p:nvSpPr>
          <p:spPr bwMode="auto">
            <a:xfrm>
              <a:off x="9839085" y="2461081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6" name="Rounded Rectangle 180"/>
            <p:cNvSpPr/>
            <p:nvPr/>
          </p:nvSpPr>
          <p:spPr bwMode="auto">
            <a:xfrm>
              <a:off x="10176533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7" name="Rounded Rectangle 181"/>
            <p:cNvSpPr/>
            <p:nvPr/>
          </p:nvSpPr>
          <p:spPr bwMode="auto">
            <a:xfrm>
              <a:off x="10513132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37" name="Straight Connector 1536"/>
          <p:cNvCxnSpPr/>
          <p:nvPr/>
        </p:nvCxnSpPr>
        <p:spPr bwMode="auto">
          <a:xfrm>
            <a:off x="640213" y="3192867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8" name="TextBox 1537"/>
          <p:cNvSpPr txBox="1"/>
          <p:nvPr/>
        </p:nvSpPr>
        <p:spPr>
          <a:xfrm>
            <a:off x="68589" y="2658856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Driver (Client)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1541" name="Group 1540"/>
          <p:cNvGrpSpPr/>
          <p:nvPr/>
        </p:nvGrpSpPr>
        <p:grpSpPr>
          <a:xfrm>
            <a:off x="2670950" y="3478116"/>
            <a:ext cx="7724925" cy="262479"/>
            <a:chOff x="3005544" y="4504184"/>
            <a:chExt cx="8727688" cy="646617"/>
          </a:xfrm>
        </p:grpSpPr>
        <p:sp>
          <p:nvSpPr>
            <p:cNvPr id="1565" name="Rounded Rectangle 279"/>
            <p:cNvSpPr/>
            <p:nvPr/>
          </p:nvSpPr>
          <p:spPr bwMode="auto">
            <a:xfrm>
              <a:off x="3005544" y="4504186"/>
              <a:ext cx="168384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6" name="Rounded Rectangle 284"/>
            <p:cNvSpPr/>
            <p:nvPr/>
          </p:nvSpPr>
          <p:spPr bwMode="auto">
            <a:xfrm>
              <a:off x="4686451" y="4504186"/>
              <a:ext cx="336599" cy="646615"/>
            </a:xfrm>
            <a:prstGeom prst="round2SameRect">
              <a:avLst>
                <a:gd name="adj1" fmla="val 3175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7" name="Rounded Rectangle 285"/>
            <p:cNvSpPr/>
            <p:nvPr/>
          </p:nvSpPr>
          <p:spPr bwMode="auto">
            <a:xfrm>
              <a:off x="5020113" y="4504185"/>
              <a:ext cx="336599" cy="646615"/>
            </a:xfrm>
            <a:prstGeom prst="round2SameRect">
              <a:avLst>
                <a:gd name="adj1" fmla="val 29873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8" name="Rounded Rectangle 286"/>
            <p:cNvSpPr/>
            <p:nvPr/>
          </p:nvSpPr>
          <p:spPr bwMode="auto">
            <a:xfrm>
              <a:off x="5356712" y="4504185"/>
              <a:ext cx="336599" cy="646615"/>
            </a:xfrm>
            <a:prstGeom prst="round2SameRect">
              <a:avLst>
                <a:gd name="adj1" fmla="val 3741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9" name="Rounded Rectangle 288"/>
            <p:cNvSpPr/>
            <p:nvPr/>
          </p:nvSpPr>
          <p:spPr bwMode="auto">
            <a:xfrm>
              <a:off x="6026973" y="4504185"/>
              <a:ext cx="1006241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0" name="Rounded Rectangle 291"/>
            <p:cNvSpPr/>
            <p:nvPr/>
          </p:nvSpPr>
          <p:spPr bwMode="auto">
            <a:xfrm>
              <a:off x="7034682" y="4504185"/>
              <a:ext cx="336599" cy="646615"/>
            </a:xfrm>
            <a:prstGeom prst="round2SameRect">
              <a:avLst>
                <a:gd name="adj1" fmla="val 3364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1" name="Rounded Rectangle 292"/>
            <p:cNvSpPr/>
            <p:nvPr/>
          </p:nvSpPr>
          <p:spPr bwMode="auto">
            <a:xfrm>
              <a:off x="7371281" y="4504185"/>
              <a:ext cx="133905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2" name="Rounded Rectangle 296"/>
            <p:cNvSpPr/>
            <p:nvPr/>
          </p:nvSpPr>
          <p:spPr bwMode="auto">
            <a:xfrm>
              <a:off x="8714740" y="4504185"/>
              <a:ext cx="1006241" cy="646615"/>
            </a:xfrm>
            <a:prstGeom prst="round2SameRect">
              <a:avLst/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3" name="Rounded Rectangle 300"/>
            <p:cNvSpPr/>
            <p:nvPr/>
          </p:nvSpPr>
          <p:spPr bwMode="auto">
            <a:xfrm>
              <a:off x="10059047" y="4504185"/>
              <a:ext cx="677605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4" name="Rounded Rectangle 302"/>
            <p:cNvSpPr/>
            <p:nvPr/>
          </p:nvSpPr>
          <p:spPr bwMode="auto">
            <a:xfrm>
              <a:off x="10729309" y="4504184"/>
              <a:ext cx="336599" cy="646615"/>
            </a:xfrm>
            <a:prstGeom prst="round2SameRect">
              <a:avLst>
                <a:gd name="adj1" fmla="val 3741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5" name="Rounded Rectangle 304"/>
            <p:cNvSpPr/>
            <p:nvPr/>
          </p:nvSpPr>
          <p:spPr bwMode="auto">
            <a:xfrm>
              <a:off x="11070314" y="4504185"/>
              <a:ext cx="326319" cy="646615"/>
            </a:xfrm>
            <a:prstGeom prst="round2SameRect">
              <a:avLst>
                <a:gd name="adj1" fmla="val 38073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6" name="Rounded Rectangle 305"/>
            <p:cNvSpPr/>
            <p:nvPr/>
          </p:nvSpPr>
          <p:spPr bwMode="auto">
            <a:xfrm>
              <a:off x="11396633" y="4504184"/>
              <a:ext cx="336599" cy="646615"/>
            </a:xfrm>
            <a:prstGeom prst="round2SameRect">
              <a:avLst>
                <a:gd name="adj1" fmla="val 33646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grpSp>
        <p:nvGrpSpPr>
          <p:cNvPr id="1542" name="Group 1541"/>
          <p:cNvGrpSpPr/>
          <p:nvPr/>
        </p:nvGrpSpPr>
        <p:grpSpPr>
          <a:xfrm flipV="1">
            <a:off x="4262890" y="3735758"/>
            <a:ext cx="6247645" cy="267316"/>
            <a:chOff x="3005544" y="4492268"/>
            <a:chExt cx="7058644" cy="658533"/>
          </a:xfrm>
        </p:grpSpPr>
        <p:sp>
          <p:nvSpPr>
            <p:cNvPr id="1556" name="Rounded Rectangle 279"/>
            <p:cNvSpPr/>
            <p:nvPr/>
          </p:nvSpPr>
          <p:spPr bwMode="auto">
            <a:xfrm>
              <a:off x="3005544" y="4504186"/>
              <a:ext cx="168384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57" name="Rounded Rectangle 284"/>
            <p:cNvSpPr/>
            <p:nvPr/>
          </p:nvSpPr>
          <p:spPr bwMode="auto">
            <a:xfrm>
              <a:off x="4686451" y="4504186"/>
              <a:ext cx="336599" cy="646615"/>
            </a:xfrm>
            <a:prstGeom prst="round2SameRect">
              <a:avLst>
                <a:gd name="adj1" fmla="val 3175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58" name="Rounded Rectangle 285"/>
            <p:cNvSpPr/>
            <p:nvPr/>
          </p:nvSpPr>
          <p:spPr bwMode="auto">
            <a:xfrm>
              <a:off x="5020113" y="4504185"/>
              <a:ext cx="336599" cy="646615"/>
            </a:xfrm>
            <a:prstGeom prst="round2SameRect">
              <a:avLst>
                <a:gd name="adj1" fmla="val 29873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59" name="Rounded Rectangle 286"/>
            <p:cNvSpPr/>
            <p:nvPr/>
          </p:nvSpPr>
          <p:spPr bwMode="auto">
            <a:xfrm>
              <a:off x="5356712" y="4504185"/>
              <a:ext cx="336599" cy="646615"/>
            </a:xfrm>
            <a:prstGeom prst="round2SameRect">
              <a:avLst>
                <a:gd name="adj1" fmla="val 3741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0" name="Rounded Rectangle 288"/>
            <p:cNvSpPr/>
            <p:nvPr/>
          </p:nvSpPr>
          <p:spPr bwMode="auto">
            <a:xfrm>
              <a:off x="5697716" y="4504186"/>
              <a:ext cx="1006241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1" name="Rounded Rectangle 291"/>
            <p:cNvSpPr/>
            <p:nvPr/>
          </p:nvSpPr>
          <p:spPr bwMode="auto">
            <a:xfrm>
              <a:off x="6705425" y="4504186"/>
              <a:ext cx="336599" cy="646615"/>
            </a:xfrm>
            <a:prstGeom prst="round2SameRect">
              <a:avLst>
                <a:gd name="adj1" fmla="val 3364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2" name="Rounded Rectangle 292"/>
            <p:cNvSpPr/>
            <p:nvPr/>
          </p:nvSpPr>
          <p:spPr bwMode="auto">
            <a:xfrm>
              <a:off x="7042024" y="4504186"/>
              <a:ext cx="133905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3" name="Rounded Rectangle 296"/>
            <p:cNvSpPr/>
            <p:nvPr/>
          </p:nvSpPr>
          <p:spPr bwMode="auto">
            <a:xfrm>
              <a:off x="8385483" y="4504186"/>
              <a:ext cx="1006241" cy="646615"/>
            </a:xfrm>
            <a:prstGeom prst="round2SameRect">
              <a:avLst/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4" name="Rounded Rectangle 300"/>
            <p:cNvSpPr/>
            <p:nvPr/>
          </p:nvSpPr>
          <p:spPr bwMode="auto">
            <a:xfrm>
              <a:off x="9386583" y="4492268"/>
              <a:ext cx="677605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43" name="Straight Connector 1542"/>
          <p:cNvCxnSpPr/>
          <p:nvPr/>
        </p:nvCxnSpPr>
        <p:spPr bwMode="auto">
          <a:xfrm>
            <a:off x="640211" y="3740596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44" name="TextBox 1543"/>
          <p:cNvSpPr txBox="1"/>
          <p:nvPr/>
        </p:nvSpPr>
        <p:spPr>
          <a:xfrm>
            <a:off x="93361" y="376377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GPU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45" name="TextBox 1544"/>
          <p:cNvSpPr txBox="1"/>
          <p:nvPr/>
        </p:nvSpPr>
        <p:spPr>
          <a:xfrm>
            <a:off x="90970" y="3178995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Driver (Server)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1546" name="Straight Connector 1545"/>
          <p:cNvCxnSpPr/>
          <p:nvPr/>
        </p:nvCxnSpPr>
        <p:spPr bwMode="auto">
          <a:xfrm flipV="1">
            <a:off x="2746714" y="5364450"/>
            <a:ext cx="255296" cy="4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47" name="Straight Connector 1546"/>
          <p:cNvCxnSpPr/>
          <p:nvPr/>
        </p:nvCxnSpPr>
        <p:spPr bwMode="auto">
          <a:xfrm>
            <a:off x="2746714" y="5689708"/>
            <a:ext cx="255296" cy="12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8" name="Rounded Rectangle 160"/>
          <p:cNvSpPr/>
          <p:nvPr/>
        </p:nvSpPr>
        <p:spPr bwMode="auto">
          <a:xfrm>
            <a:off x="6770266" y="5010187"/>
            <a:ext cx="297926" cy="262479"/>
          </a:xfrm>
          <a:prstGeom prst="round2SameRect">
            <a:avLst>
              <a:gd name="adj1" fmla="val 28451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49" name="Rounded Rectangle 159"/>
          <p:cNvSpPr/>
          <p:nvPr/>
        </p:nvSpPr>
        <p:spPr bwMode="auto">
          <a:xfrm>
            <a:off x="6770267" y="5314377"/>
            <a:ext cx="297926" cy="262479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0" name="Rounded Rectangle 178"/>
          <p:cNvSpPr/>
          <p:nvPr/>
        </p:nvSpPr>
        <p:spPr bwMode="auto">
          <a:xfrm>
            <a:off x="6770267" y="5624339"/>
            <a:ext cx="297926" cy="262479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1" name="TextBox 1550"/>
          <p:cNvSpPr txBox="1"/>
          <p:nvPr/>
        </p:nvSpPr>
        <p:spPr>
          <a:xfrm>
            <a:off x="2964811" y="5213616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Thread separator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2" name="TextBox 1551"/>
          <p:cNvSpPr txBox="1"/>
          <p:nvPr/>
        </p:nvSpPr>
        <p:spPr>
          <a:xfrm>
            <a:off x="2964811" y="5529944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Component separator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3" name="TextBox 1552"/>
          <p:cNvSpPr txBox="1"/>
          <p:nvPr/>
        </p:nvSpPr>
        <p:spPr>
          <a:xfrm>
            <a:off x="7060922" y="499267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State Change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4" name="TextBox 1553"/>
          <p:cNvSpPr txBox="1"/>
          <p:nvPr/>
        </p:nvSpPr>
        <p:spPr>
          <a:xfrm>
            <a:off x="7074036" y="5300545"/>
            <a:ext cx="39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Action Method (draw, clear,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etc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5" name="TextBox 1554"/>
          <p:cNvSpPr txBox="1"/>
          <p:nvPr/>
        </p:nvSpPr>
        <p:spPr>
          <a:xfrm>
            <a:off x="7060922" y="560565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Present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767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Stall of Sadness</a:t>
            </a:r>
            <a:endParaRPr lang="en-US" dirty="0"/>
          </a:p>
        </p:txBody>
      </p:sp>
      <p:sp>
        <p:nvSpPr>
          <p:cNvPr id="1670" name="Rounded Rectangle 152"/>
          <p:cNvSpPr/>
          <p:nvPr/>
        </p:nvSpPr>
        <p:spPr bwMode="auto">
          <a:xfrm flipV="1">
            <a:off x="1778474" y="3195586"/>
            <a:ext cx="297926" cy="262478"/>
          </a:xfrm>
          <a:prstGeom prst="round2SameRect">
            <a:avLst>
              <a:gd name="adj1" fmla="val 3630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1" name="Rounded Rectangle 153"/>
          <p:cNvSpPr/>
          <p:nvPr/>
        </p:nvSpPr>
        <p:spPr bwMode="auto">
          <a:xfrm flipV="1">
            <a:off x="2076400" y="3195586"/>
            <a:ext cx="297926" cy="262478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2" name="Rounded Rectangle 154"/>
          <p:cNvSpPr/>
          <p:nvPr/>
        </p:nvSpPr>
        <p:spPr bwMode="auto">
          <a:xfrm flipV="1">
            <a:off x="2371726" y="3195586"/>
            <a:ext cx="297926" cy="262478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3" name="Rounded Rectangle 155"/>
          <p:cNvSpPr/>
          <p:nvPr/>
        </p:nvSpPr>
        <p:spPr bwMode="auto">
          <a:xfrm flipV="1">
            <a:off x="2669651" y="3195586"/>
            <a:ext cx="297926" cy="262478"/>
          </a:xfrm>
          <a:prstGeom prst="round2SameRect">
            <a:avLst>
              <a:gd name="adj1" fmla="val 3238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4" name="Rounded Rectangle 156"/>
          <p:cNvSpPr/>
          <p:nvPr/>
        </p:nvSpPr>
        <p:spPr bwMode="auto">
          <a:xfrm flipV="1">
            <a:off x="2968328" y="3195586"/>
            <a:ext cx="297926" cy="262478"/>
          </a:xfrm>
          <a:prstGeom prst="round2SameRect">
            <a:avLst>
              <a:gd name="adj1" fmla="val 3238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5" name="Rounded Rectangle 157"/>
          <p:cNvSpPr/>
          <p:nvPr/>
        </p:nvSpPr>
        <p:spPr bwMode="auto">
          <a:xfrm flipV="1">
            <a:off x="3266254" y="3195586"/>
            <a:ext cx="297926" cy="262478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6" name="Rounded Rectangle 158"/>
          <p:cNvSpPr/>
          <p:nvPr/>
        </p:nvSpPr>
        <p:spPr bwMode="auto">
          <a:xfrm flipV="1">
            <a:off x="3561580" y="3195586"/>
            <a:ext cx="297926" cy="262478"/>
          </a:xfrm>
          <a:prstGeom prst="round2SameRect">
            <a:avLst>
              <a:gd name="adj1" fmla="val 2943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7" name="Rounded Rectangle 159"/>
          <p:cNvSpPr/>
          <p:nvPr/>
        </p:nvSpPr>
        <p:spPr bwMode="auto">
          <a:xfrm flipV="1">
            <a:off x="3859506" y="3195586"/>
            <a:ext cx="297926" cy="262478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8" name="Rounded Rectangle 160"/>
          <p:cNvSpPr/>
          <p:nvPr/>
        </p:nvSpPr>
        <p:spPr bwMode="auto">
          <a:xfrm flipV="1">
            <a:off x="4154831" y="3195586"/>
            <a:ext cx="648839" cy="262478"/>
          </a:xfrm>
          <a:prstGeom prst="round2SameRect">
            <a:avLst>
              <a:gd name="adj1" fmla="val 28451"/>
              <a:gd name="adj2" fmla="val 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79" name="Rounded Rectangle 161"/>
          <p:cNvSpPr/>
          <p:nvPr/>
        </p:nvSpPr>
        <p:spPr bwMode="auto">
          <a:xfrm flipV="1">
            <a:off x="5935363" y="3195586"/>
            <a:ext cx="297926" cy="262478"/>
          </a:xfrm>
          <a:prstGeom prst="round2SameRect">
            <a:avLst>
              <a:gd name="adj1" fmla="val 3139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0" name="Rounded Rectangle 162"/>
          <p:cNvSpPr/>
          <p:nvPr/>
        </p:nvSpPr>
        <p:spPr bwMode="auto">
          <a:xfrm flipV="1">
            <a:off x="6230690" y="3195587"/>
            <a:ext cx="297926" cy="262478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1" name="Rounded Rectangle 163"/>
          <p:cNvSpPr/>
          <p:nvPr/>
        </p:nvSpPr>
        <p:spPr bwMode="auto">
          <a:xfrm flipV="1">
            <a:off x="6528615" y="3195587"/>
            <a:ext cx="297926" cy="262478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2" name="Rounded Rectangle 164"/>
          <p:cNvSpPr/>
          <p:nvPr/>
        </p:nvSpPr>
        <p:spPr bwMode="auto">
          <a:xfrm flipV="1">
            <a:off x="6827292" y="3195586"/>
            <a:ext cx="297926" cy="262478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3" name="Rounded Rectangle 165"/>
          <p:cNvSpPr/>
          <p:nvPr/>
        </p:nvSpPr>
        <p:spPr bwMode="auto">
          <a:xfrm flipV="1">
            <a:off x="7125218" y="3195586"/>
            <a:ext cx="297926" cy="262478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4" name="Rounded Rectangle 166"/>
          <p:cNvSpPr/>
          <p:nvPr/>
        </p:nvSpPr>
        <p:spPr bwMode="auto">
          <a:xfrm flipV="1">
            <a:off x="7420544" y="3195587"/>
            <a:ext cx="297926" cy="262478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5" name="Rounded Rectangle 167"/>
          <p:cNvSpPr/>
          <p:nvPr/>
        </p:nvSpPr>
        <p:spPr bwMode="auto">
          <a:xfrm flipV="1">
            <a:off x="7718470" y="3195587"/>
            <a:ext cx="297926" cy="262478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6" name="Rounded Rectangle 168"/>
          <p:cNvSpPr/>
          <p:nvPr/>
        </p:nvSpPr>
        <p:spPr bwMode="auto">
          <a:xfrm flipV="1">
            <a:off x="8016395" y="3195586"/>
            <a:ext cx="297926" cy="262478"/>
          </a:xfrm>
          <a:prstGeom prst="round2SameRect">
            <a:avLst>
              <a:gd name="adj1" fmla="val 3238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7" name="Rounded Rectangle 169"/>
          <p:cNvSpPr/>
          <p:nvPr/>
        </p:nvSpPr>
        <p:spPr bwMode="auto">
          <a:xfrm flipV="1">
            <a:off x="8314321" y="3195586"/>
            <a:ext cx="297926" cy="262478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8" name="Rounded Rectangle 170"/>
          <p:cNvSpPr/>
          <p:nvPr/>
        </p:nvSpPr>
        <p:spPr bwMode="auto">
          <a:xfrm flipV="1">
            <a:off x="8609647" y="3195587"/>
            <a:ext cx="297926" cy="262478"/>
          </a:xfrm>
          <a:prstGeom prst="round2SameRect">
            <a:avLst>
              <a:gd name="adj1" fmla="val 31397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89" name="Rounded Rectangle 171"/>
          <p:cNvSpPr/>
          <p:nvPr/>
        </p:nvSpPr>
        <p:spPr bwMode="auto">
          <a:xfrm flipV="1">
            <a:off x="8907572" y="3195587"/>
            <a:ext cx="297926" cy="262478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90" name="Rounded Rectangle 172"/>
          <p:cNvSpPr/>
          <p:nvPr/>
        </p:nvSpPr>
        <p:spPr bwMode="auto">
          <a:xfrm flipV="1">
            <a:off x="9206250" y="3195586"/>
            <a:ext cx="297926" cy="262478"/>
          </a:xfrm>
          <a:prstGeom prst="round2SameRect">
            <a:avLst>
              <a:gd name="adj1" fmla="val 3139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91" name="Rounded Rectangle 173"/>
          <p:cNvSpPr/>
          <p:nvPr/>
        </p:nvSpPr>
        <p:spPr bwMode="auto">
          <a:xfrm flipV="1">
            <a:off x="9504175" y="3195586"/>
            <a:ext cx="297926" cy="262478"/>
          </a:xfrm>
          <a:prstGeom prst="round2SameRect">
            <a:avLst>
              <a:gd name="adj1" fmla="val 3729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92" name="Rounded Rectangle 174"/>
          <p:cNvSpPr/>
          <p:nvPr/>
        </p:nvSpPr>
        <p:spPr bwMode="auto">
          <a:xfrm flipV="1">
            <a:off x="9799501" y="3195587"/>
            <a:ext cx="297926" cy="262478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cxnSp>
        <p:nvCxnSpPr>
          <p:cNvPr id="1531" name="Straight Connector 1530"/>
          <p:cNvCxnSpPr/>
          <p:nvPr/>
        </p:nvCxnSpPr>
        <p:spPr bwMode="auto">
          <a:xfrm>
            <a:off x="640214" y="2095500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40" name="Rounded Rectangle 1639"/>
          <p:cNvSpPr/>
          <p:nvPr/>
        </p:nvSpPr>
        <p:spPr bwMode="auto">
          <a:xfrm>
            <a:off x="696505" y="2388619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1" name="Rounded Rectangle 1640"/>
          <p:cNvSpPr/>
          <p:nvPr/>
        </p:nvSpPr>
        <p:spPr bwMode="auto">
          <a:xfrm>
            <a:off x="994431" y="2388619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2" name="Rounded Rectangle 1641"/>
          <p:cNvSpPr/>
          <p:nvPr/>
        </p:nvSpPr>
        <p:spPr bwMode="auto">
          <a:xfrm>
            <a:off x="1289757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3" name="Rounded Rectangle 1642"/>
          <p:cNvSpPr/>
          <p:nvPr/>
        </p:nvSpPr>
        <p:spPr bwMode="auto">
          <a:xfrm>
            <a:off x="1587682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4" name="Rounded Rectangle 1643"/>
          <p:cNvSpPr/>
          <p:nvPr/>
        </p:nvSpPr>
        <p:spPr bwMode="auto">
          <a:xfrm>
            <a:off x="1886359" y="2388619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5" name="Rounded Rectangle 1644"/>
          <p:cNvSpPr/>
          <p:nvPr/>
        </p:nvSpPr>
        <p:spPr bwMode="auto">
          <a:xfrm>
            <a:off x="2184285" y="2388619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6" name="Rounded Rectangle 1645"/>
          <p:cNvSpPr/>
          <p:nvPr/>
        </p:nvSpPr>
        <p:spPr bwMode="auto">
          <a:xfrm>
            <a:off x="2479611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7" name="Rounded Rectangle 1646"/>
          <p:cNvSpPr/>
          <p:nvPr/>
        </p:nvSpPr>
        <p:spPr bwMode="auto">
          <a:xfrm>
            <a:off x="2777537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8" name="Rounded Rectangle 1647"/>
          <p:cNvSpPr/>
          <p:nvPr/>
        </p:nvSpPr>
        <p:spPr bwMode="auto">
          <a:xfrm>
            <a:off x="3072863" y="2388618"/>
            <a:ext cx="1724370" cy="524956"/>
          </a:xfrm>
          <a:prstGeom prst="roundRect">
            <a:avLst>
              <a:gd name="adj" fmla="val 1508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49" name="Rounded Rectangle 1648"/>
          <p:cNvSpPr/>
          <p:nvPr/>
        </p:nvSpPr>
        <p:spPr bwMode="auto">
          <a:xfrm>
            <a:off x="4800601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0" name="Rounded Rectangle 1649"/>
          <p:cNvSpPr/>
          <p:nvPr/>
        </p:nvSpPr>
        <p:spPr bwMode="auto">
          <a:xfrm>
            <a:off x="5095927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1" name="Rounded Rectangle 1650"/>
          <p:cNvSpPr/>
          <p:nvPr/>
        </p:nvSpPr>
        <p:spPr bwMode="auto">
          <a:xfrm>
            <a:off x="5393852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2" name="Rounded Rectangle 1651"/>
          <p:cNvSpPr/>
          <p:nvPr/>
        </p:nvSpPr>
        <p:spPr bwMode="auto">
          <a:xfrm>
            <a:off x="5692529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3" name="Rounded Rectangle 1652"/>
          <p:cNvSpPr/>
          <p:nvPr/>
        </p:nvSpPr>
        <p:spPr bwMode="auto">
          <a:xfrm>
            <a:off x="5990455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4" name="Rounded Rectangle 1653"/>
          <p:cNvSpPr/>
          <p:nvPr/>
        </p:nvSpPr>
        <p:spPr bwMode="auto">
          <a:xfrm>
            <a:off x="6285780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5" name="Rounded Rectangle 1654"/>
          <p:cNvSpPr/>
          <p:nvPr/>
        </p:nvSpPr>
        <p:spPr bwMode="auto">
          <a:xfrm>
            <a:off x="6583705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6" name="Rounded Rectangle 1655"/>
          <p:cNvSpPr/>
          <p:nvPr/>
        </p:nvSpPr>
        <p:spPr bwMode="auto">
          <a:xfrm>
            <a:off x="6881630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7" name="Rounded Rectangle 1656"/>
          <p:cNvSpPr/>
          <p:nvPr/>
        </p:nvSpPr>
        <p:spPr bwMode="auto">
          <a:xfrm>
            <a:off x="7179557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8" name="Rounded Rectangle 1657"/>
          <p:cNvSpPr/>
          <p:nvPr/>
        </p:nvSpPr>
        <p:spPr bwMode="auto">
          <a:xfrm>
            <a:off x="7474883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59" name="Rounded Rectangle 1658"/>
          <p:cNvSpPr/>
          <p:nvPr/>
        </p:nvSpPr>
        <p:spPr bwMode="auto">
          <a:xfrm>
            <a:off x="7772810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0" name="Rounded Rectangle 1659"/>
          <p:cNvSpPr/>
          <p:nvPr/>
        </p:nvSpPr>
        <p:spPr bwMode="auto">
          <a:xfrm>
            <a:off x="8071487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1" name="Rounded Rectangle 1660"/>
          <p:cNvSpPr/>
          <p:nvPr/>
        </p:nvSpPr>
        <p:spPr bwMode="auto">
          <a:xfrm>
            <a:off x="8369414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2" name="Rounded Rectangle 1661"/>
          <p:cNvSpPr/>
          <p:nvPr/>
        </p:nvSpPr>
        <p:spPr bwMode="auto">
          <a:xfrm>
            <a:off x="8664739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3" name="Rounded Rectangle 1662"/>
          <p:cNvSpPr/>
          <p:nvPr/>
        </p:nvSpPr>
        <p:spPr bwMode="auto">
          <a:xfrm>
            <a:off x="8962665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4" name="Rounded Rectangle 1663"/>
          <p:cNvSpPr/>
          <p:nvPr/>
        </p:nvSpPr>
        <p:spPr bwMode="auto">
          <a:xfrm>
            <a:off x="9257990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5" name="Rounded Rectangle 1664"/>
          <p:cNvSpPr/>
          <p:nvPr/>
        </p:nvSpPr>
        <p:spPr bwMode="auto">
          <a:xfrm>
            <a:off x="9555916" y="2388618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6" name="Rounded Rectangle 1665"/>
          <p:cNvSpPr/>
          <p:nvPr/>
        </p:nvSpPr>
        <p:spPr bwMode="auto">
          <a:xfrm>
            <a:off x="9851240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67" name="Rounded Rectangle 1666"/>
          <p:cNvSpPr/>
          <p:nvPr/>
        </p:nvSpPr>
        <p:spPr bwMode="auto">
          <a:xfrm>
            <a:off x="10149166" y="2388617"/>
            <a:ext cx="297926" cy="524956"/>
          </a:xfrm>
          <a:prstGeom prst="roundRect">
            <a:avLst>
              <a:gd name="adj" fmla="val 36071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cxnSp>
        <p:nvCxnSpPr>
          <p:cNvPr id="1533" name="Straight Connector 1532"/>
          <p:cNvCxnSpPr/>
          <p:nvPr/>
        </p:nvCxnSpPr>
        <p:spPr bwMode="auto">
          <a:xfrm>
            <a:off x="640213" y="2651096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4" name="TextBox 1533"/>
          <p:cNvSpPr txBox="1"/>
          <p:nvPr/>
        </p:nvSpPr>
        <p:spPr>
          <a:xfrm>
            <a:off x="74730" y="208122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Application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608" name="Rounded Rectangle 152"/>
          <p:cNvSpPr/>
          <p:nvPr/>
        </p:nvSpPr>
        <p:spPr bwMode="auto">
          <a:xfrm>
            <a:off x="696505" y="2927673"/>
            <a:ext cx="297926" cy="262479"/>
          </a:xfrm>
          <a:prstGeom prst="round2SameRect">
            <a:avLst>
              <a:gd name="adj1" fmla="val 3630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09" name="Rounded Rectangle 153"/>
          <p:cNvSpPr/>
          <p:nvPr/>
        </p:nvSpPr>
        <p:spPr bwMode="auto">
          <a:xfrm>
            <a:off x="994431" y="2927674"/>
            <a:ext cx="297926" cy="262479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0" name="Rounded Rectangle 154"/>
          <p:cNvSpPr/>
          <p:nvPr/>
        </p:nvSpPr>
        <p:spPr bwMode="auto">
          <a:xfrm>
            <a:off x="1289757" y="2927674"/>
            <a:ext cx="297926" cy="262479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1" name="Rounded Rectangle 155"/>
          <p:cNvSpPr/>
          <p:nvPr/>
        </p:nvSpPr>
        <p:spPr bwMode="auto">
          <a:xfrm>
            <a:off x="1587682" y="2927675"/>
            <a:ext cx="297926" cy="262479"/>
          </a:xfrm>
          <a:prstGeom prst="round2SameRect">
            <a:avLst>
              <a:gd name="adj1" fmla="val 3238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2" name="Rounded Rectangle 156"/>
          <p:cNvSpPr/>
          <p:nvPr/>
        </p:nvSpPr>
        <p:spPr bwMode="auto">
          <a:xfrm>
            <a:off x="1886359" y="2927676"/>
            <a:ext cx="297926" cy="262479"/>
          </a:xfrm>
          <a:prstGeom prst="round2SameRect">
            <a:avLst>
              <a:gd name="adj1" fmla="val 3238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3" name="Rounded Rectangle 157"/>
          <p:cNvSpPr/>
          <p:nvPr/>
        </p:nvSpPr>
        <p:spPr bwMode="auto">
          <a:xfrm>
            <a:off x="2184285" y="2927677"/>
            <a:ext cx="297926" cy="262479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4" name="Rounded Rectangle 158"/>
          <p:cNvSpPr/>
          <p:nvPr/>
        </p:nvSpPr>
        <p:spPr bwMode="auto">
          <a:xfrm>
            <a:off x="2479612" y="2927678"/>
            <a:ext cx="297926" cy="262479"/>
          </a:xfrm>
          <a:prstGeom prst="round2SameRect">
            <a:avLst>
              <a:gd name="adj1" fmla="val 2943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5" name="Rounded Rectangle 159"/>
          <p:cNvSpPr/>
          <p:nvPr/>
        </p:nvSpPr>
        <p:spPr bwMode="auto">
          <a:xfrm>
            <a:off x="2777537" y="2927679"/>
            <a:ext cx="297926" cy="262480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6" name="Rounded Rectangle 160"/>
          <p:cNvSpPr/>
          <p:nvPr/>
        </p:nvSpPr>
        <p:spPr bwMode="auto">
          <a:xfrm>
            <a:off x="3072863" y="2927679"/>
            <a:ext cx="1724380" cy="262480"/>
          </a:xfrm>
          <a:prstGeom prst="round2SameRect">
            <a:avLst>
              <a:gd name="adj1" fmla="val 28451"/>
              <a:gd name="adj2" fmla="val 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7" name="Rounded Rectangle 161"/>
          <p:cNvSpPr/>
          <p:nvPr/>
        </p:nvSpPr>
        <p:spPr bwMode="auto">
          <a:xfrm>
            <a:off x="4800600" y="2927680"/>
            <a:ext cx="297926" cy="262480"/>
          </a:xfrm>
          <a:prstGeom prst="round2SameRect">
            <a:avLst>
              <a:gd name="adj1" fmla="val 3139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8" name="Rounded Rectangle 162"/>
          <p:cNvSpPr/>
          <p:nvPr/>
        </p:nvSpPr>
        <p:spPr bwMode="auto">
          <a:xfrm>
            <a:off x="5095926" y="2927681"/>
            <a:ext cx="297926" cy="262481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19" name="Rounded Rectangle 163"/>
          <p:cNvSpPr/>
          <p:nvPr/>
        </p:nvSpPr>
        <p:spPr bwMode="auto">
          <a:xfrm>
            <a:off x="5393850" y="2927682"/>
            <a:ext cx="297926" cy="262481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0" name="Rounded Rectangle 164"/>
          <p:cNvSpPr/>
          <p:nvPr/>
        </p:nvSpPr>
        <p:spPr bwMode="auto">
          <a:xfrm>
            <a:off x="5692528" y="2927683"/>
            <a:ext cx="297926" cy="262481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1" name="Rounded Rectangle 165"/>
          <p:cNvSpPr/>
          <p:nvPr/>
        </p:nvSpPr>
        <p:spPr bwMode="auto">
          <a:xfrm>
            <a:off x="5990454" y="2927683"/>
            <a:ext cx="297926" cy="262481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2" name="Rounded Rectangle 166"/>
          <p:cNvSpPr/>
          <p:nvPr/>
        </p:nvSpPr>
        <p:spPr bwMode="auto">
          <a:xfrm>
            <a:off x="6285779" y="2927683"/>
            <a:ext cx="297926" cy="262481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3" name="Rounded Rectangle 167"/>
          <p:cNvSpPr/>
          <p:nvPr/>
        </p:nvSpPr>
        <p:spPr bwMode="auto">
          <a:xfrm>
            <a:off x="6583704" y="2927685"/>
            <a:ext cx="297926" cy="262482"/>
          </a:xfrm>
          <a:prstGeom prst="round2SameRect">
            <a:avLst>
              <a:gd name="adj1" fmla="val 35326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4" name="Rounded Rectangle 168"/>
          <p:cNvSpPr/>
          <p:nvPr/>
        </p:nvSpPr>
        <p:spPr bwMode="auto">
          <a:xfrm>
            <a:off x="6881629" y="2927685"/>
            <a:ext cx="297926" cy="262482"/>
          </a:xfrm>
          <a:prstGeom prst="round2SameRect">
            <a:avLst>
              <a:gd name="adj1" fmla="val 3238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5" name="Rounded Rectangle 169"/>
          <p:cNvSpPr/>
          <p:nvPr/>
        </p:nvSpPr>
        <p:spPr bwMode="auto">
          <a:xfrm>
            <a:off x="7179555" y="2927685"/>
            <a:ext cx="297926" cy="262482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6" name="Rounded Rectangle 170"/>
          <p:cNvSpPr/>
          <p:nvPr/>
        </p:nvSpPr>
        <p:spPr bwMode="auto">
          <a:xfrm>
            <a:off x="7474881" y="2927685"/>
            <a:ext cx="297926" cy="262481"/>
          </a:xfrm>
          <a:prstGeom prst="round2SameRect">
            <a:avLst>
              <a:gd name="adj1" fmla="val 31397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7" name="Rounded Rectangle 171"/>
          <p:cNvSpPr/>
          <p:nvPr/>
        </p:nvSpPr>
        <p:spPr bwMode="auto">
          <a:xfrm>
            <a:off x="7772807" y="2927687"/>
            <a:ext cx="297926" cy="262482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8" name="Rounded Rectangle 172"/>
          <p:cNvSpPr/>
          <p:nvPr/>
        </p:nvSpPr>
        <p:spPr bwMode="auto">
          <a:xfrm>
            <a:off x="8071485" y="2927688"/>
            <a:ext cx="297926" cy="262482"/>
          </a:xfrm>
          <a:prstGeom prst="round2SameRect">
            <a:avLst>
              <a:gd name="adj1" fmla="val 3139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29" name="Rounded Rectangle 173"/>
          <p:cNvSpPr/>
          <p:nvPr/>
        </p:nvSpPr>
        <p:spPr bwMode="auto">
          <a:xfrm>
            <a:off x="8369413" y="2927689"/>
            <a:ext cx="297926" cy="262482"/>
          </a:xfrm>
          <a:prstGeom prst="round2SameRect">
            <a:avLst>
              <a:gd name="adj1" fmla="val 37290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30" name="Rounded Rectangle 174"/>
          <p:cNvSpPr/>
          <p:nvPr/>
        </p:nvSpPr>
        <p:spPr bwMode="auto">
          <a:xfrm>
            <a:off x="7234925" y="2927690"/>
            <a:ext cx="297926" cy="262483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31" name="Rounded Rectangle 175"/>
          <p:cNvSpPr/>
          <p:nvPr/>
        </p:nvSpPr>
        <p:spPr bwMode="auto">
          <a:xfrm>
            <a:off x="8962663" y="2927691"/>
            <a:ext cx="297926" cy="262483"/>
          </a:xfrm>
          <a:prstGeom prst="round2SameRect">
            <a:avLst>
              <a:gd name="adj1" fmla="val 37290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32" name="Rounded Rectangle 176"/>
          <p:cNvSpPr/>
          <p:nvPr/>
        </p:nvSpPr>
        <p:spPr bwMode="auto">
          <a:xfrm>
            <a:off x="9257239" y="2927693"/>
            <a:ext cx="297926" cy="262483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33" name="Rounded Rectangle 177"/>
          <p:cNvSpPr/>
          <p:nvPr/>
        </p:nvSpPr>
        <p:spPr bwMode="auto">
          <a:xfrm>
            <a:off x="9555919" y="2927694"/>
            <a:ext cx="297926" cy="262483"/>
          </a:xfrm>
          <a:prstGeom prst="round2SameRect">
            <a:avLst>
              <a:gd name="adj1" fmla="val 3139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34" name="Rounded Rectangle 178"/>
          <p:cNvSpPr/>
          <p:nvPr/>
        </p:nvSpPr>
        <p:spPr bwMode="auto">
          <a:xfrm>
            <a:off x="9851243" y="2927694"/>
            <a:ext cx="297926" cy="262483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635" name="Rounded Rectangle 179"/>
          <p:cNvSpPr/>
          <p:nvPr/>
        </p:nvSpPr>
        <p:spPr bwMode="auto">
          <a:xfrm>
            <a:off x="10149167" y="2927696"/>
            <a:ext cx="297926" cy="262485"/>
          </a:xfrm>
          <a:prstGeom prst="round2SameRect">
            <a:avLst>
              <a:gd name="adj1" fmla="val 31398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cxnSp>
        <p:nvCxnSpPr>
          <p:cNvPr id="1537" name="Straight Connector 1536"/>
          <p:cNvCxnSpPr/>
          <p:nvPr/>
        </p:nvCxnSpPr>
        <p:spPr bwMode="auto">
          <a:xfrm>
            <a:off x="640211" y="3190148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8" name="TextBox 1537"/>
          <p:cNvSpPr txBox="1"/>
          <p:nvPr/>
        </p:nvSpPr>
        <p:spPr>
          <a:xfrm>
            <a:off x="68589" y="2658856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Driver (Client)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65" name="Rounded Rectangle 279"/>
          <p:cNvSpPr/>
          <p:nvPr/>
        </p:nvSpPr>
        <p:spPr bwMode="auto">
          <a:xfrm>
            <a:off x="2670950" y="3478117"/>
            <a:ext cx="1490380" cy="262478"/>
          </a:xfrm>
          <a:prstGeom prst="round2Same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66" name="Rounded Rectangle 284"/>
          <p:cNvSpPr/>
          <p:nvPr/>
        </p:nvSpPr>
        <p:spPr bwMode="auto">
          <a:xfrm>
            <a:off x="4158730" y="3478117"/>
            <a:ext cx="297926" cy="262478"/>
          </a:xfrm>
          <a:prstGeom prst="round2SameRect">
            <a:avLst>
              <a:gd name="adj1" fmla="val 31759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67" name="Rounded Rectangle 285"/>
          <p:cNvSpPr/>
          <p:nvPr/>
        </p:nvSpPr>
        <p:spPr bwMode="auto">
          <a:xfrm>
            <a:off x="4454056" y="3478116"/>
            <a:ext cx="297926" cy="262478"/>
          </a:xfrm>
          <a:prstGeom prst="round2SameRect">
            <a:avLst>
              <a:gd name="adj1" fmla="val 29873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68" name="Rounded Rectangle 286"/>
          <p:cNvSpPr/>
          <p:nvPr/>
        </p:nvSpPr>
        <p:spPr bwMode="auto">
          <a:xfrm>
            <a:off x="4751982" y="3478116"/>
            <a:ext cx="297926" cy="262478"/>
          </a:xfrm>
          <a:prstGeom prst="round2SameRect">
            <a:avLst>
              <a:gd name="adj1" fmla="val 37419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69" name="Rounded Rectangle 288"/>
          <p:cNvSpPr/>
          <p:nvPr/>
        </p:nvSpPr>
        <p:spPr bwMode="auto">
          <a:xfrm>
            <a:off x="6988959" y="3478116"/>
            <a:ext cx="890629" cy="262478"/>
          </a:xfrm>
          <a:prstGeom prst="round2Same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70" name="Rounded Rectangle 291"/>
          <p:cNvSpPr/>
          <p:nvPr/>
        </p:nvSpPr>
        <p:spPr bwMode="auto">
          <a:xfrm>
            <a:off x="7880887" y="3478116"/>
            <a:ext cx="297926" cy="262478"/>
          </a:xfrm>
          <a:prstGeom prst="round2SameRect">
            <a:avLst>
              <a:gd name="adj1" fmla="val 33646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71" name="Rounded Rectangle 292"/>
          <p:cNvSpPr/>
          <p:nvPr/>
        </p:nvSpPr>
        <p:spPr bwMode="auto">
          <a:xfrm>
            <a:off x="8178813" y="3478116"/>
            <a:ext cx="1185204" cy="262478"/>
          </a:xfrm>
          <a:prstGeom prst="round2Same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72" name="Rounded Rectangle 296"/>
          <p:cNvSpPr/>
          <p:nvPr/>
        </p:nvSpPr>
        <p:spPr bwMode="auto">
          <a:xfrm>
            <a:off x="9367916" y="3478116"/>
            <a:ext cx="890629" cy="262478"/>
          </a:xfrm>
          <a:prstGeom prst="round2SameRect">
            <a:avLst/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6" name="Rounded Rectangle 279"/>
          <p:cNvSpPr/>
          <p:nvPr/>
        </p:nvSpPr>
        <p:spPr bwMode="auto">
          <a:xfrm flipV="1">
            <a:off x="4262890" y="3735758"/>
            <a:ext cx="1490380" cy="262478"/>
          </a:xfrm>
          <a:prstGeom prst="round2Same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7" name="Rounded Rectangle 284"/>
          <p:cNvSpPr/>
          <p:nvPr/>
        </p:nvSpPr>
        <p:spPr bwMode="auto">
          <a:xfrm flipV="1">
            <a:off x="5750670" y="3735758"/>
            <a:ext cx="297926" cy="262478"/>
          </a:xfrm>
          <a:prstGeom prst="round2SameRect">
            <a:avLst>
              <a:gd name="adj1" fmla="val 31759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8" name="Rounded Rectangle 285"/>
          <p:cNvSpPr/>
          <p:nvPr/>
        </p:nvSpPr>
        <p:spPr bwMode="auto">
          <a:xfrm flipV="1">
            <a:off x="6045996" y="3735758"/>
            <a:ext cx="297926" cy="262478"/>
          </a:xfrm>
          <a:prstGeom prst="round2SameRect">
            <a:avLst>
              <a:gd name="adj1" fmla="val 29873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9" name="Rounded Rectangle 286"/>
          <p:cNvSpPr/>
          <p:nvPr/>
        </p:nvSpPr>
        <p:spPr bwMode="auto">
          <a:xfrm flipV="1">
            <a:off x="6343922" y="3735758"/>
            <a:ext cx="297926" cy="262478"/>
          </a:xfrm>
          <a:prstGeom prst="round2SameRect">
            <a:avLst>
              <a:gd name="adj1" fmla="val 37419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60" name="Rounded Rectangle 288"/>
          <p:cNvSpPr/>
          <p:nvPr/>
        </p:nvSpPr>
        <p:spPr bwMode="auto">
          <a:xfrm flipV="1">
            <a:off x="8458200" y="3735758"/>
            <a:ext cx="890629" cy="262478"/>
          </a:xfrm>
          <a:prstGeom prst="round2Same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61" name="Rounded Rectangle 291"/>
          <p:cNvSpPr/>
          <p:nvPr/>
        </p:nvSpPr>
        <p:spPr bwMode="auto">
          <a:xfrm flipV="1">
            <a:off x="9350129" y="3735758"/>
            <a:ext cx="297926" cy="262478"/>
          </a:xfrm>
          <a:prstGeom prst="round2SameRect">
            <a:avLst>
              <a:gd name="adj1" fmla="val 33646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cxnSp>
        <p:nvCxnSpPr>
          <p:cNvPr id="1543" name="Straight Connector 1542"/>
          <p:cNvCxnSpPr/>
          <p:nvPr/>
        </p:nvCxnSpPr>
        <p:spPr bwMode="auto">
          <a:xfrm>
            <a:off x="640211" y="3740596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44" name="TextBox 1543"/>
          <p:cNvSpPr txBox="1"/>
          <p:nvPr/>
        </p:nvSpPr>
        <p:spPr>
          <a:xfrm>
            <a:off x="93361" y="376377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GPU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45" name="TextBox 1544"/>
          <p:cNvSpPr txBox="1"/>
          <p:nvPr/>
        </p:nvSpPr>
        <p:spPr>
          <a:xfrm>
            <a:off x="90970" y="3178995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Driver (Server)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1546" name="Straight Connector 1545"/>
          <p:cNvCxnSpPr/>
          <p:nvPr/>
        </p:nvCxnSpPr>
        <p:spPr bwMode="auto">
          <a:xfrm flipV="1">
            <a:off x="2746714" y="5364450"/>
            <a:ext cx="255296" cy="4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47" name="Straight Connector 1546"/>
          <p:cNvCxnSpPr/>
          <p:nvPr/>
        </p:nvCxnSpPr>
        <p:spPr bwMode="auto">
          <a:xfrm>
            <a:off x="2746714" y="5689708"/>
            <a:ext cx="255296" cy="12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8" name="Rounded Rectangle 160"/>
          <p:cNvSpPr/>
          <p:nvPr/>
        </p:nvSpPr>
        <p:spPr bwMode="auto">
          <a:xfrm>
            <a:off x="6770266" y="5010187"/>
            <a:ext cx="297926" cy="262479"/>
          </a:xfrm>
          <a:prstGeom prst="round2SameRect">
            <a:avLst>
              <a:gd name="adj1" fmla="val 28451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49" name="Rounded Rectangle 159"/>
          <p:cNvSpPr/>
          <p:nvPr/>
        </p:nvSpPr>
        <p:spPr bwMode="auto">
          <a:xfrm>
            <a:off x="6770267" y="5314377"/>
            <a:ext cx="297926" cy="262479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0" name="Rounded Rectangle 178"/>
          <p:cNvSpPr/>
          <p:nvPr/>
        </p:nvSpPr>
        <p:spPr bwMode="auto">
          <a:xfrm>
            <a:off x="6770267" y="5624339"/>
            <a:ext cx="297926" cy="262479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1" name="TextBox 1550"/>
          <p:cNvSpPr txBox="1"/>
          <p:nvPr/>
        </p:nvSpPr>
        <p:spPr>
          <a:xfrm>
            <a:off x="2964811" y="5213616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Thread separator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2" name="TextBox 1551"/>
          <p:cNvSpPr txBox="1"/>
          <p:nvPr/>
        </p:nvSpPr>
        <p:spPr>
          <a:xfrm>
            <a:off x="2964811" y="5529944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Component separator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3" name="TextBox 1552"/>
          <p:cNvSpPr txBox="1"/>
          <p:nvPr/>
        </p:nvSpPr>
        <p:spPr>
          <a:xfrm>
            <a:off x="7060922" y="499267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State Change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4" name="TextBox 1553"/>
          <p:cNvSpPr txBox="1"/>
          <p:nvPr/>
        </p:nvSpPr>
        <p:spPr>
          <a:xfrm>
            <a:off x="7074036" y="5300545"/>
            <a:ext cx="39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Action Method (draw, clear,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etc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5" name="TextBox 1554"/>
          <p:cNvSpPr txBox="1"/>
          <p:nvPr/>
        </p:nvSpPr>
        <p:spPr>
          <a:xfrm>
            <a:off x="7060922" y="560565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Present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658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okay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What’s better than mapping in an unsynchronized manner?</a:t>
            </a:r>
          </a:p>
          <a:p>
            <a:r>
              <a:rPr lang="en-US" dirty="0" smtClean="0"/>
              <a:t>A: Keeping around a pointer to GPU-visible memory </a:t>
            </a:r>
            <a:r>
              <a:rPr lang="en-US" i="1" dirty="0" smtClean="0"/>
              <a:t>forever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Introducing: </a:t>
            </a:r>
            <a:r>
              <a:rPr lang="en-US" dirty="0" err="1" smtClean="0"/>
              <a:t>ARB_buffer_storage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11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ARB_buffer_storage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Conceptually similar to </a:t>
            </a:r>
            <a:r>
              <a:rPr lang="en-US" dirty="0" err="1" smtClean="0"/>
              <a:t>ARB_texture_storage</a:t>
            </a:r>
            <a:r>
              <a:rPr lang="en-US" dirty="0" smtClean="0"/>
              <a:t> (but for buffers)</a:t>
            </a:r>
          </a:p>
          <a:p>
            <a:r>
              <a:rPr lang="en-US" dirty="0" smtClean="0"/>
              <a:t>Creates an immutable pointer to storage for a buffer</a:t>
            </a:r>
          </a:p>
          <a:p>
            <a:pPr lvl="1"/>
            <a:r>
              <a:rPr lang="en-US" dirty="0" smtClean="0"/>
              <a:t>The pointer is immutable, the contents are not.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/>
              <a:t>BufferData</a:t>
            </a:r>
            <a:r>
              <a:rPr lang="en-US" dirty="0" smtClean="0"/>
              <a:t> cannot be called—BufferSubData is still okay.</a:t>
            </a:r>
          </a:p>
          <a:p>
            <a:r>
              <a:rPr lang="en-US" dirty="0" smtClean="0"/>
              <a:t>Allows for extra information at create time.</a:t>
            </a:r>
          </a:p>
          <a:p>
            <a:r>
              <a:rPr lang="en-US" dirty="0" smtClean="0"/>
              <a:t>For our usage, we care about the PERSISTENT and COHERENT bits.</a:t>
            </a:r>
          </a:p>
          <a:p>
            <a:pPr lvl="1"/>
            <a:r>
              <a:rPr lang="en-US" dirty="0" smtClean="0"/>
              <a:t>PERSISTENT: Allow this buffer to be mapped while the GPU is using it.</a:t>
            </a:r>
          </a:p>
          <a:p>
            <a:pPr lvl="1"/>
            <a:r>
              <a:rPr lang="en-US" dirty="0" smtClean="0"/>
              <a:t>COHERENT: Client writes to this buffer should be immediately visible to the GPU.</a:t>
            </a:r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://www.opengl.org/registry/specs/ARB/buffer_storage.txt</a:t>
            </a:r>
            <a:endParaRPr lang="en-US" sz="1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1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ARB_buffer_storage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affects the mapping behavior (pass persistent and coherent bits to </a:t>
            </a:r>
            <a:r>
              <a:rPr lang="en-US" dirty="0" err="1" smtClean="0"/>
              <a:t>MapBufferRange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Persistently mapped buffers are good for:</a:t>
            </a:r>
          </a:p>
          <a:p>
            <a:pPr lvl="1"/>
            <a:r>
              <a:rPr lang="en-US" dirty="0" smtClean="0"/>
              <a:t>Dynamic VB / IB data</a:t>
            </a:r>
          </a:p>
          <a:p>
            <a:pPr lvl="1"/>
            <a:r>
              <a:rPr lang="en-US" dirty="0" smtClean="0"/>
              <a:t>Highly dynamic (~per draw call) uniform data</a:t>
            </a:r>
          </a:p>
          <a:p>
            <a:pPr lvl="1"/>
            <a:r>
              <a:rPr lang="en-US" dirty="0" err="1" smtClean="0"/>
              <a:t>Multi_draw_indirect</a:t>
            </a:r>
            <a:r>
              <a:rPr lang="en-US" dirty="0" smtClean="0"/>
              <a:t> command buffers (more on this later)</a:t>
            </a:r>
          </a:p>
          <a:p>
            <a:r>
              <a:rPr lang="en-US" dirty="0" smtClean="0"/>
              <a:t>Not a good fit for:</a:t>
            </a:r>
          </a:p>
          <a:p>
            <a:pPr lvl="1"/>
            <a:r>
              <a:rPr lang="en-US" dirty="0" smtClean="0"/>
              <a:t>Static geometry buffers</a:t>
            </a:r>
          </a:p>
          <a:p>
            <a:pPr lvl="1"/>
            <a:r>
              <a:rPr lang="en-US" dirty="0" smtClean="0"/>
              <a:t>Long lived uniform data (still should use </a:t>
            </a:r>
            <a:r>
              <a:rPr lang="en-US" dirty="0" err="1" smtClean="0"/>
              <a:t>BufferData</a:t>
            </a:r>
            <a:r>
              <a:rPr lang="en-US" dirty="0" smtClean="0"/>
              <a:t> or BufferSubData for this)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9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Armed with persistently mapped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9863"/>
            <a:ext cx="10667999" cy="425291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At the beginning of time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 = 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MAP_WRITE_BIT | MAP_PERSISTENT_BIT | MAP_COHERENT_BIT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BufferStorage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allParticleSize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flags);</a:t>
            </a:r>
          </a:p>
          <a:p>
            <a:pPr marL="0" lvl="0" indent="0"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mParticleDst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MapBufferRange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allParticleSize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flags);</a:t>
            </a:r>
          </a:p>
          <a:p>
            <a:pPr marL="0" lvl="0" indent="0">
              <a:buNone/>
            </a:pP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mOffset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00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allParticleSize</a:t>
            </a: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should be ~3x one frame’s worth of particles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 avoid stalling.</a:t>
            </a:r>
          </a:p>
        </p:txBody>
      </p:sp>
    </p:spTree>
    <p:extLst>
      <p:ext uri="{BB962C8B-B14F-4D97-AF65-F5344CB8AC3E}">
        <p14:creationId xmlns:p14="http://schemas.microsoft.com/office/powerpoint/2010/main" val="319460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Loop (old and busted)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39863"/>
            <a:ext cx="10363200" cy="42529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UpdateParticleData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dstBuf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BindBuffer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_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dstBuf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access = 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MAP_UNSYNCHRONIZED | MAP_WRITE_BIT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particle in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allParticles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GetParticleSize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(particle);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void*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MapBuffer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offset,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access);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(*(Particle*)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*particle;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offset +=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UnmapBuffer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 render with everything.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05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Loop (new hotness)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39863"/>
            <a:ext cx="10363200" cy="425291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UpdateParticleData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particle in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allParticles</a:t>
            </a: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20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GetParticleSize</a:t>
            </a: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(particle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mParticleDst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mOffset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*particle;</a:t>
            </a:r>
            <a:endParaRPr lang="en-US" sz="20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mOffset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000" dirty="0" err="1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Wrapping not shown</a:t>
            </a:r>
          </a:p>
          <a:p>
            <a:pPr marL="0" lvl="0" indent="0">
              <a:buNone/>
            </a:pPr>
            <a:endParaRPr lang="en-US" sz="2000" dirty="0" smtClean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20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 render with everything.</a:t>
            </a:r>
          </a:p>
          <a:p>
            <a:pPr marL="0" lvl="0" indent="0">
              <a:buNone/>
            </a:pPr>
            <a:endParaRPr lang="en-US" sz="20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13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 App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53" y="1181100"/>
            <a:ext cx="5972567" cy="4252912"/>
          </a:xfrm>
        </p:spPr>
      </p:pic>
    </p:spTree>
    <p:extLst>
      <p:ext uri="{BB962C8B-B14F-4D97-AF65-F5344CB8AC3E}">
        <p14:creationId xmlns:p14="http://schemas.microsoft.com/office/powerpoint/2010/main" val="42685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160,000 point sprites</a:t>
            </a:r>
          </a:p>
          <a:p>
            <a:r>
              <a:rPr lang="en-US" dirty="0" smtClean="0"/>
              <a:t>Specified in groups of 6 vertices (one particle at a time)</a:t>
            </a:r>
          </a:p>
          <a:p>
            <a:r>
              <a:rPr lang="en-US" dirty="0" smtClean="0"/>
              <a:t>Synthetic (naturally)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64822"/>
              </p:ext>
            </p:extLst>
          </p:nvPr>
        </p:nvGraphicFramePr>
        <p:xfrm>
          <a:off x="1981200" y="3009900"/>
          <a:ext cx="739140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71686"/>
                <a:gridCol w="1767114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 /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Map(UNSYNCHRONIZED)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219,040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BufferSubData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2,824,000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D3D11</a:t>
                      </a:r>
                      <a:r>
                        <a:rPr lang="en-US" baseline="0" dirty="0" smtClean="0"/>
                        <a:t> Map(NO_OVERWRITE)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3,240,000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46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Cass Everitt, NVIDIA </a:t>
            </a:r>
            <a:r>
              <a:rPr lang="en-US" dirty="0" smtClean="0"/>
              <a:t>Corporation</a:t>
            </a:r>
          </a:p>
          <a:p>
            <a:r>
              <a:rPr lang="en-US" dirty="0" smtClean="0"/>
              <a:t>John McDonald, NVIDIA Corporation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160,000 point sprites</a:t>
            </a:r>
          </a:p>
          <a:p>
            <a:r>
              <a:rPr lang="en-US" dirty="0" smtClean="0"/>
              <a:t>Specified in groups of 6 vertices (one particle at a time)</a:t>
            </a:r>
          </a:p>
          <a:p>
            <a:r>
              <a:rPr lang="en-US" dirty="0" smtClean="0"/>
              <a:t>Synthetic (naturally)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Room for improvement still, but much, much better.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12142"/>
              </p:ext>
            </p:extLst>
          </p:nvPr>
        </p:nvGraphicFramePr>
        <p:xfrm>
          <a:off x="1981200" y="3009900"/>
          <a:ext cx="7391400" cy="1854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71686"/>
                <a:gridCol w="1767114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 /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Map(UNSYNCHRONIZED)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219,040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BufferSubData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2,824,000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D3D11</a:t>
                      </a:r>
                      <a:r>
                        <a:rPr lang="en-US" baseline="0" dirty="0" smtClean="0"/>
                        <a:t> Map(NO_OVERWRITE)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3,240,000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Map(COHERENT|PERSISTENT)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12,784,000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6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shoe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responsible for not stomping on data in flight.</a:t>
            </a:r>
          </a:p>
          <a:p>
            <a:r>
              <a:rPr lang="en-US" dirty="0" smtClean="0"/>
              <a:t>Why 3x?</a:t>
            </a:r>
          </a:p>
          <a:p>
            <a:pPr lvl="1"/>
            <a:r>
              <a:rPr lang="en-US" dirty="0" smtClean="0"/>
              <a:t>1x: What the GPU is using right now.</a:t>
            </a:r>
          </a:p>
          <a:p>
            <a:pPr lvl="1"/>
            <a:r>
              <a:rPr lang="en-US" dirty="0" smtClean="0"/>
              <a:t>2x: What the driver is holding, getting ready for the GPU to use.</a:t>
            </a:r>
          </a:p>
          <a:p>
            <a:pPr lvl="1"/>
            <a:r>
              <a:rPr lang="en-US" dirty="0" smtClean="0"/>
              <a:t>3x: What you are writing to.</a:t>
            </a:r>
          </a:p>
          <a:p>
            <a:r>
              <a:rPr lang="en-US" dirty="0" smtClean="0"/>
              <a:t>3x should ~ guarantee enough buffer room*…</a:t>
            </a:r>
          </a:p>
          <a:p>
            <a:r>
              <a:rPr lang="en-US" dirty="0" smtClean="0"/>
              <a:t>Use fences to ensure that rendering is complete before you begin to write new data.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FenceSync</a:t>
            </a:r>
            <a:r>
              <a:rPr lang="en-US" dirty="0" smtClean="0"/>
              <a:t> to place a new fence.</a:t>
            </a:r>
          </a:p>
          <a:p>
            <a:r>
              <a:rPr lang="en-US" dirty="0" smtClean="0"/>
              <a:t>When ready to scribble over that memory again, use </a:t>
            </a:r>
            <a:r>
              <a:rPr lang="en-US" dirty="0" err="1" smtClean="0"/>
              <a:t>ClientWaitSync</a:t>
            </a:r>
            <a:r>
              <a:rPr lang="en-US" dirty="0" smtClean="0"/>
              <a:t> to ensure that memory is done. </a:t>
            </a:r>
          </a:p>
          <a:p>
            <a:pPr lvl="1"/>
            <a:r>
              <a:rPr lang="en-US" dirty="0" err="1" smtClean="0"/>
              <a:t>ClientWaitSync</a:t>
            </a:r>
            <a:r>
              <a:rPr lang="en-US" dirty="0" smtClean="0"/>
              <a:t> will block the client thread until it is ready</a:t>
            </a:r>
          </a:p>
          <a:p>
            <a:pPr lvl="1"/>
            <a:r>
              <a:rPr lang="en-US" dirty="0" smtClean="0"/>
              <a:t>So you should wrap this function with a performance counter</a:t>
            </a:r>
          </a:p>
          <a:p>
            <a:pPr lvl="1"/>
            <a:r>
              <a:rPr lang="en-US" dirty="0" smtClean="0"/>
              <a:t>And complain to your log file (or resize the underlying buffer) if you frequently see stalls here</a:t>
            </a:r>
          </a:p>
          <a:p>
            <a:r>
              <a:rPr lang="en-US" dirty="0" smtClean="0"/>
              <a:t>For complete details on correct management of buffers with fencing, see Efficient Buffer Management [McDonald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56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Texture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“how to manage all texture memory myself”</a:t>
            </a:r>
            <a:endParaRPr lang="en-US" dirty="0"/>
          </a:p>
        </p:txBody>
      </p:sp>
      <p:pic>
        <p:nvPicPr>
          <p:cNvPr id="5" name="Picture 4" descr="teapot-black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00300"/>
            <a:ext cx="4648200" cy="33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7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textures breaks </a:t>
            </a:r>
            <a:r>
              <a:rPr lang="en-US" dirty="0" smtClean="0"/>
              <a:t>batches.</a:t>
            </a:r>
            <a:endParaRPr lang="en-US" dirty="0"/>
          </a:p>
          <a:p>
            <a:r>
              <a:rPr lang="en-US" dirty="0" smtClean="0"/>
              <a:t>Not all texture data is needed all the time</a:t>
            </a:r>
          </a:p>
          <a:p>
            <a:pPr lvl="1"/>
            <a:r>
              <a:rPr lang="en-US" dirty="0" smtClean="0"/>
              <a:t>Texture data is large (typically the largest memory bucket for games)</a:t>
            </a:r>
          </a:p>
          <a:p>
            <a:r>
              <a:rPr lang="en-US" dirty="0" err="1" smtClean="0"/>
              <a:t>Bindless</a:t>
            </a:r>
            <a:r>
              <a:rPr lang="en-US" dirty="0" smtClean="0"/>
              <a:t> solves this, but can hurt GPU performance</a:t>
            </a:r>
          </a:p>
          <a:p>
            <a:pPr lvl="1"/>
            <a:r>
              <a:rPr lang="en-US" dirty="0" smtClean="0"/>
              <a:t>Too many different textures can fall out of </a:t>
            </a:r>
            <a:r>
              <a:rPr lang="en-US" dirty="0" err="1" smtClean="0"/>
              <a:t>TexHdr</a:t>
            </a:r>
            <a:r>
              <a:rPr lang="en-US" dirty="0" smtClean="0"/>
              <a:t>$</a:t>
            </a:r>
          </a:p>
          <a:p>
            <a:pPr lvl="1"/>
            <a:r>
              <a:rPr lang="en-US" dirty="0" smtClean="0"/>
              <a:t>Not a </a:t>
            </a:r>
            <a:r>
              <a:rPr lang="en-US" dirty="0" err="1" smtClean="0"/>
              <a:t>bindless</a:t>
            </a:r>
            <a:r>
              <a:rPr lang="en-US" dirty="0" smtClean="0"/>
              <a:t> problem per se</a:t>
            </a:r>
          </a:p>
        </p:txBody>
      </p:sp>
    </p:spTree>
    <p:extLst>
      <p:ext uri="{BB962C8B-B14F-4D97-AF65-F5344CB8AC3E}">
        <p14:creationId xmlns:p14="http://schemas.microsoft.com/office/powerpoint/2010/main" val="384508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 – The act of allocating virtual memory</a:t>
            </a:r>
          </a:p>
          <a:p>
            <a:r>
              <a:rPr lang="en-US" dirty="0" smtClean="0"/>
              <a:t>Commit – Tying a virtual memory allocation to a physical backing store (Physical memory)</a:t>
            </a:r>
          </a:p>
          <a:p>
            <a:r>
              <a:rPr lang="en-US" dirty="0" smtClean="0"/>
              <a:t>Texture Shape – The characteristics of a texture that affect its memory consumption</a:t>
            </a:r>
          </a:p>
          <a:p>
            <a:pPr lvl="1"/>
            <a:r>
              <a:rPr lang="en-US" dirty="0" smtClean="0"/>
              <a:t>Specifically: Height, Width, Depth, Surface Format, </a:t>
            </a:r>
            <a:r>
              <a:rPr lang="en-US" dirty="0" err="1" smtClean="0"/>
              <a:t>Mipmap</a:t>
            </a:r>
            <a:r>
              <a:rPr lang="en-US" dirty="0" smtClean="0"/>
              <a:t> Level Count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4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Atlases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Can impact art pipeline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exture wrap, border filtering</a:t>
            </a:r>
          </a:p>
          <a:p>
            <a:pPr lvl="1"/>
            <a:r>
              <a:rPr lang="en-US" dirty="0" smtClean="0"/>
              <a:t>Color bleeding in </a:t>
            </a:r>
            <a:r>
              <a:rPr lang="en-US" dirty="0" err="1" smtClean="0"/>
              <a:t>mip</a:t>
            </a:r>
            <a:r>
              <a:rPr lang="en-US" dirty="0" smtClean="0"/>
              <a:t> maps</a:t>
            </a:r>
          </a:p>
        </p:txBody>
      </p:sp>
      <p:pic>
        <p:nvPicPr>
          <p:cNvPr id="4" name="Picture 3" descr="Screen Shot 2014-01-13 at 2.4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14500"/>
            <a:ext cx="353052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in GL 3.0, and D3D 10.</a:t>
            </a:r>
          </a:p>
          <a:p>
            <a:r>
              <a:rPr lang="en-US" dirty="0" smtClean="0"/>
              <a:t>Arrays of textures that are the same shape and format</a:t>
            </a:r>
          </a:p>
          <a:p>
            <a:r>
              <a:rPr lang="en-US" dirty="0" smtClean="0"/>
              <a:t>Typically can contain many “layers” (2048+)</a:t>
            </a:r>
          </a:p>
          <a:p>
            <a:r>
              <a:rPr lang="en-US" dirty="0" smtClean="0"/>
              <a:t>Filtering works as expected</a:t>
            </a:r>
          </a:p>
          <a:p>
            <a:r>
              <a:rPr lang="en-US" dirty="0" smtClean="0"/>
              <a:t>As does </a:t>
            </a:r>
            <a:r>
              <a:rPr lang="en-US" dirty="0" err="1" smtClean="0"/>
              <a:t>mipmapping</a:t>
            </a:r>
            <a:r>
              <a:rPr lang="en-US" dirty="0" smtClean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4229100"/>
            <a:ext cx="1066800" cy="9906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0" y="4152900"/>
            <a:ext cx="1066800" cy="990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4914900"/>
            <a:ext cx="1066800" cy="9906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4229100"/>
            <a:ext cx="1066800" cy="990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4610100"/>
            <a:ext cx="1066800" cy="9906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029200" y="4381500"/>
            <a:ext cx="1905000" cy="685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296400" y="3666288"/>
            <a:ext cx="271380" cy="258012"/>
            <a:chOff x="9296400" y="3666288"/>
            <a:chExt cx="271380" cy="258012"/>
          </a:xfrm>
        </p:grpSpPr>
        <p:sp>
          <p:nvSpPr>
            <p:cNvPr id="16" name="Oval 15"/>
            <p:cNvSpPr/>
            <p:nvPr/>
          </p:nvSpPr>
          <p:spPr>
            <a:xfrm>
              <a:off x="9296400" y="3848100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395328" y="3755856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491580" y="3666288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creen Shot 2014-01-16 at 2.32.32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000500"/>
            <a:ext cx="1066800" cy="1066800"/>
          </a:xfrm>
          <a:prstGeom prst="rect">
            <a:avLst/>
          </a:prstGeom>
        </p:spPr>
      </p:pic>
      <p:pic>
        <p:nvPicPr>
          <p:cNvPr id="10" name="Picture 9" descr="Screen Shot 2014-01-16 at 2.32.32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19500"/>
            <a:ext cx="1257300" cy="1257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91122" y="3974596"/>
            <a:ext cx="1066800" cy="9906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 smtClean="0"/>
              <a:t>Sparse </a:t>
            </a:r>
            <a:r>
              <a:rPr lang="en-US" dirty="0" err="1" smtClean="0"/>
              <a:t>Bindless</a:t>
            </a:r>
            <a:r>
              <a:rPr lang="en-US" dirty="0" smtClean="0"/>
              <a:t> Texture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loose textures into Texture Arrays.</a:t>
            </a:r>
          </a:p>
          <a:p>
            <a:r>
              <a:rPr lang="en-US" dirty="0" smtClean="0"/>
              <a:t>Sparsely allocate Texture Arrays</a:t>
            </a:r>
          </a:p>
          <a:p>
            <a:pPr lvl="1"/>
            <a:r>
              <a:rPr lang="en-US" dirty="0" smtClean="0"/>
              <a:t>Introducing </a:t>
            </a:r>
            <a:r>
              <a:rPr lang="en-US" dirty="0" err="1" smtClean="0"/>
              <a:t>ARB_sparse_texture</a:t>
            </a:r>
            <a:endParaRPr lang="en-US" dirty="0" smtClean="0"/>
          </a:p>
          <a:p>
            <a:pPr lvl="1"/>
            <a:r>
              <a:rPr lang="en-US" dirty="0" smtClean="0"/>
              <a:t>Consume virtual memory, but not physical memory</a:t>
            </a:r>
          </a:p>
          <a:p>
            <a:r>
              <a:rPr lang="en-US" dirty="0" smtClean="0"/>
              <a:t>Use </a:t>
            </a:r>
            <a:r>
              <a:rPr lang="en-US" dirty="0" err="1"/>
              <a:t>B</a:t>
            </a:r>
            <a:r>
              <a:rPr lang="en-US" dirty="0" err="1" smtClean="0"/>
              <a:t>indless</a:t>
            </a:r>
            <a:r>
              <a:rPr lang="en-US" dirty="0" smtClean="0"/>
              <a:t> handles to deal with as many arrays as needed!</a:t>
            </a:r>
          </a:p>
          <a:p>
            <a:pPr lvl="1"/>
            <a:r>
              <a:rPr lang="en-US" dirty="0" smtClean="0"/>
              <a:t>Introducing </a:t>
            </a:r>
            <a:r>
              <a:rPr lang="en-US" dirty="0" err="1" smtClean="0"/>
              <a:t>ARB_bindless_texture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24800" y="4229100"/>
            <a:ext cx="1066800" cy="9906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0" y="4152900"/>
            <a:ext cx="1066800" cy="990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77200" y="4076700"/>
            <a:ext cx="1066800" cy="9906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0" y="4000500"/>
            <a:ext cx="1066800" cy="99060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482220" y="3467100"/>
            <a:ext cx="271380" cy="258012"/>
            <a:chOff x="9296400" y="3666288"/>
            <a:chExt cx="271380" cy="258012"/>
          </a:xfrm>
        </p:grpSpPr>
        <p:sp>
          <p:nvSpPr>
            <p:cNvPr id="9" name="Oval 8"/>
            <p:cNvSpPr/>
            <p:nvPr/>
          </p:nvSpPr>
          <p:spPr>
            <a:xfrm>
              <a:off x="9296400" y="3848100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395328" y="3755856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491580" y="3666288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29600" y="39243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ncommitted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layer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38481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ncommitted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layer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37719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ncommitted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layer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4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ARB_sparse_texture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9863"/>
            <a:ext cx="8213725" cy="4252912"/>
          </a:xfrm>
        </p:spPr>
        <p:txBody>
          <a:bodyPr/>
          <a:lstStyle/>
          <a:p>
            <a:r>
              <a:rPr lang="en-US" smtClean="0"/>
              <a:t>Applications get </a:t>
            </a:r>
            <a:r>
              <a:rPr lang="en-US" dirty="0" smtClean="0"/>
              <a:t>fine-grained control of physical memory for textures with large virtual allocations</a:t>
            </a:r>
          </a:p>
          <a:p>
            <a:r>
              <a:rPr lang="en-US" dirty="0" smtClean="0"/>
              <a:t>Inspired by Mega Texture</a:t>
            </a:r>
          </a:p>
          <a:p>
            <a:r>
              <a:rPr lang="en-US" dirty="0" smtClean="0"/>
              <a:t>Primary expected use cases:</a:t>
            </a:r>
          </a:p>
          <a:p>
            <a:pPr lvl="1"/>
            <a:r>
              <a:rPr lang="en-US" dirty="0" smtClean="0"/>
              <a:t>Sparse texture data</a:t>
            </a:r>
          </a:p>
          <a:p>
            <a:pPr lvl="1"/>
            <a:r>
              <a:rPr lang="en-US" dirty="0" smtClean="0"/>
              <a:t>Texture paging</a:t>
            </a:r>
          </a:p>
          <a:p>
            <a:pPr lvl="1"/>
            <a:r>
              <a:rPr lang="en-US" dirty="0" smtClean="0"/>
              <a:t>Delayed-loading assets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2000" dirty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://www.opengl.org</a:t>
            </a:r>
            <a:r>
              <a:rPr lang="en-US" sz="2000" dirty="0">
                <a:hlinkClick r:id="rId2"/>
              </a:rPr>
              <a:t>/registry/specs/ARB/sparse_texture.txt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56" y="1638300"/>
            <a:ext cx="3721344" cy="34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0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Buffer Generation</a:t>
            </a:r>
          </a:p>
          <a:p>
            <a:r>
              <a:rPr lang="en-US" dirty="0" smtClean="0"/>
              <a:t>Efficient Texture Management</a:t>
            </a:r>
          </a:p>
          <a:p>
            <a:r>
              <a:rPr lang="en-US" dirty="0"/>
              <a:t>Increasing Draw Call 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5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ARB_bindless_texture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Textures specified by GPU-visible “handle” (really an address)</a:t>
            </a:r>
          </a:p>
          <a:p>
            <a:pPr lvl="1"/>
            <a:r>
              <a:rPr lang="en-US" dirty="0" smtClean="0"/>
              <a:t>Rather than by name and binding point</a:t>
            </a:r>
          </a:p>
          <a:p>
            <a:r>
              <a:rPr lang="en-US" dirty="0" smtClean="0"/>
              <a:t>Can come from ~anywhere</a:t>
            </a:r>
          </a:p>
          <a:p>
            <a:pPr lvl="1"/>
            <a:r>
              <a:rPr lang="en-US" dirty="0" smtClean="0"/>
              <a:t>Uniforms</a:t>
            </a:r>
          </a:p>
          <a:p>
            <a:pPr lvl="1"/>
            <a:r>
              <a:rPr lang="en-US" dirty="0" smtClean="0"/>
              <a:t>Varying</a:t>
            </a:r>
          </a:p>
          <a:p>
            <a:pPr lvl="1"/>
            <a:r>
              <a:rPr lang="en-US" dirty="0" smtClean="0"/>
              <a:t>SSBO</a:t>
            </a:r>
          </a:p>
          <a:p>
            <a:pPr lvl="1"/>
            <a:r>
              <a:rPr lang="en-US" dirty="0" smtClean="0"/>
              <a:t>Other textures</a:t>
            </a:r>
          </a:p>
          <a:p>
            <a:r>
              <a:rPr lang="en-US" dirty="0" smtClean="0"/>
              <a:t>Texture residency also application-controlled</a:t>
            </a:r>
          </a:p>
          <a:p>
            <a:pPr lvl="1"/>
            <a:r>
              <a:rPr lang="en-US" dirty="0" smtClean="0"/>
              <a:t>Residency is “does this live on the GPU or in </a:t>
            </a:r>
            <a:r>
              <a:rPr lang="en-US" dirty="0" err="1" smtClean="0"/>
              <a:t>sysmem</a:t>
            </a:r>
            <a:r>
              <a:rPr lang="en-US" dirty="0" smtClean="0"/>
              <a:t>?”</a:t>
            </a:r>
          </a:p>
          <a:p>
            <a:r>
              <a:rPr lang="en-US" sz="2000" dirty="0">
                <a:hlinkClick r:id="rId2"/>
              </a:rPr>
              <a:t>https://www.opengl.org/registry/specs/ARB/bindless_texture.txt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56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Artists work naturally</a:t>
            </a:r>
          </a:p>
          <a:p>
            <a:r>
              <a:rPr lang="en-US" dirty="0" smtClean="0"/>
              <a:t>No preprocessing required (no bake-step required)</a:t>
            </a:r>
          </a:p>
          <a:p>
            <a:pPr lvl="1"/>
            <a:r>
              <a:rPr lang="en-US" dirty="0" smtClean="0"/>
              <a:t>Although preprocessing is helpful if </a:t>
            </a:r>
            <a:r>
              <a:rPr lang="en-US" dirty="0" err="1" smtClean="0"/>
              <a:t>ARB_sparse_texture</a:t>
            </a:r>
            <a:r>
              <a:rPr lang="en-US" dirty="0" smtClean="0"/>
              <a:t> is unavailable</a:t>
            </a:r>
          </a:p>
          <a:p>
            <a:r>
              <a:rPr lang="en-US" dirty="0" smtClean="0"/>
              <a:t>Reduce or eliminate </a:t>
            </a:r>
            <a:r>
              <a:rPr lang="en-US" dirty="0" err="1" smtClean="0"/>
              <a:t>TexHdr</a:t>
            </a:r>
            <a:r>
              <a:rPr lang="en-US" dirty="0" smtClean="0"/>
              <a:t>$ thrashing</a:t>
            </a:r>
          </a:p>
          <a:p>
            <a:pPr lvl="1"/>
            <a:r>
              <a:rPr lang="en-US" dirty="0" smtClean="0"/>
              <a:t>Even as compared to traditional texturing</a:t>
            </a:r>
          </a:p>
          <a:p>
            <a:r>
              <a:rPr lang="en-US" dirty="0" smtClean="0"/>
              <a:t>Programmers manage texture residency</a:t>
            </a:r>
          </a:p>
          <a:p>
            <a:r>
              <a:rPr lang="en-US" dirty="0" smtClean="0"/>
              <a:t>Works well with arbitrary streaming</a:t>
            </a:r>
          </a:p>
          <a:p>
            <a:r>
              <a:rPr lang="en-US" dirty="0" smtClean="0"/>
              <a:t>Faster on the CPU</a:t>
            </a:r>
          </a:p>
          <a:p>
            <a:r>
              <a:rPr lang="en-US" dirty="0" smtClean="0"/>
              <a:t>Faster on the GPU</a:t>
            </a:r>
          </a:p>
        </p:txBody>
      </p:sp>
    </p:spTree>
    <p:extLst>
      <p:ext uri="{BB962C8B-B14F-4D97-AF65-F5344CB8AC3E}">
        <p14:creationId xmlns:p14="http://schemas.microsoft.com/office/powerpoint/2010/main" val="208868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addresses are now </a:t>
            </a:r>
            <a:r>
              <a:rPr lang="en-US" dirty="0" err="1" smtClean="0"/>
              <a:t>structs</a:t>
            </a:r>
            <a:r>
              <a:rPr lang="en-US" dirty="0" smtClean="0"/>
              <a:t> (96 bits).</a:t>
            </a:r>
          </a:p>
          <a:p>
            <a:pPr lvl="1"/>
            <a:r>
              <a:rPr lang="en-US" dirty="0" smtClean="0"/>
              <a:t>64 bits for </a:t>
            </a:r>
            <a:r>
              <a:rPr lang="en-US" dirty="0" err="1" smtClean="0"/>
              <a:t>bindless</a:t>
            </a:r>
            <a:r>
              <a:rPr lang="en-US" dirty="0" smtClean="0"/>
              <a:t> handle</a:t>
            </a:r>
          </a:p>
          <a:p>
            <a:pPr lvl="1"/>
            <a:r>
              <a:rPr lang="en-US" dirty="0" smtClean="0"/>
              <a:t>32 bits for slice index (could reduce this to 10 bits at a </a:t>
            </a:r>
            <a:r>
              <a:rPr lang="en-US" dirty="0" err="1" smtClean="0"/>
              <a:t>perf</a:t>
            </a:r>
            <a:r>
              <a:rPr lang="en-US" dirty="0" smtClean="0"/>
              <a:t> cost)</a:t>
            </a:r>
          </a:p>
          <a:p>
            <a:r>
              <a:rPr lang="en-US" dirty="0" err="1" smtClean="0"/>
              <a:t>ARB_sparse_texture</a:t>
            </a:r>
            <a:r>
              <a:rPr lang="en-US" dirty="0" smtClean="0"/>
              <a:t> implementations are a bit immature</a:t>
            </a:r>
          </a:p>
          <a:p>
            <a:pPr lvl="1"/>
            <a:r>
              <a:rPr lang="en-US" dirty="0" smtClean="0"/>
              <a:t>Early adopters: please </a:t>
            </a:r>
            <a:r>
              <a:rPr lang="en-US" i="1" dirty="0" smtClean="0"/>
              <a:t>bring us your bugs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ARB_sparse_texture</a:t>
            </a:r>
            <a:r>
              <a:rPr lang="en-US" dirty="0" smtClean="0"/>
              <a:t> requires base level be a multiple of tile size</a:t>
            </a:r>
          </a:p>
          <a:p>
            <a:pPr lvl="1"/>
            <a:r>
              <a:rPr lang="en-US" dirty="0" smtClean="0"/>
              <a:t>(Smaller is okay)</a:t>
            </a:r>
          </a:p>
          <a:p>
            <a:pPr lvl="1"/>
            <a:r>
              <a:rPr lang="en-US" dirty="0" smtClean="0"/>
              <a:t>Tile size is queried at runtime</a:t>
            </a:r>
          </a:p>
          <a:p>
            <a:pPr lvl="1"/>
            <a:r>
              <a:rPr lang="en-US" dirty="0" smtClean="0"/>
              <a:t>Textures that are power-of-2 should almost always be safe.</a:t>
            </a:r>
          </a:p>
        </p:txBody>
      </p:sp>
    </p:spTree>
    <p:extLst>
      <p:ext uri="{BB962C8B-B14F-4D97-AF65-F5344CB8AC3E}">
        <p14:creationId xmlns:p14="http://schemas.microsoft.com/office/powerpoint/2010/main" val="409771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new texture…</a:t>
            </a:r>
          </a:p>
          <a:p>
            <a:r>
              <a:rPr lang="en-US" dirty="0"/>
              <a:t>Check to see if any suitable texture array exists</a:t>
            </a:r>
          </a:p>
          <a:p>
            <a:pPr lvl="1"/>
            <a:r>
              <a:rPr lang="en-US" dirty="0"/>
              <a:t>Texture arrays can contain a large number of textures of the same shape</a:t>
            </a:r>
          </a:p>
          <a:p>
            <a:pPr lvl="1"/>
            <a:r>
              <a:rPr lang="en-US" dirty="0"/>
              <a:t>Ex. Many </a:t>
            </a:r>
            <a:r>
              <a:rPr lang="en-US" b="0" dirty="0">
                <a:solidFill>
                  <a:srgbClr val="DEFF58"/>
                </a:solidFill>
                <a:latin typeface="Courier New"/>
                <a:cs typeface="Courier New"/>
              </a:rPr>
              <a:t>TEXTURE_2D</a:t>
            </a:r>
            <a:r>
              <a:rPr lang="en-US" dirty="0"/>
              <a:t>s grouped into a single </a:t>
            </a:r>
            <a:r>
              <a:rPr lang="en-US" b="0" dirty="0">
                <a:solidFill>
                  <a:srgbClr val="DEFF58"/>
                </a:solidFill>
                <a:latin typeface="Courier New"/>
                <a:cs typeface="Courier New"/>
              </a:rPr>
              <a:t>TEXTURE_2D_ARRAY</a:t>
            </a:r>
          </a:p>
          <a:p>
            <a:r>
              <a:rPr lang="en-US" dirty="0" smtClean="0"/>
              <a:t>If no suitable texture, create a new one.</a:t>
            </a:r>
          </a:p>
        </p:txBody>
      </p:sp>
    </p:spTree>
    <p:extLst>
      <p:ext uri="{BB962C8B-B14F-4D97-AF65-F5344CB8AC3E}">
        <p14:creationId xmlns:p14="http://schemas.microsoft.com/office/powerpoint/2010/main" val="135059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Container Creation (example)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9275" y="1439863"/>
            <a:ext cx="10042525" cy="4252912"/>
          </a:xfrm>
        </p:spPr>
        <p:txBody>
          <a:bodyPr/>
          <a:lstStyle/>
          <a:p>
            <a:r>
              <a:rPr lang="en-US" sz="18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GetIntegerv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( MAX_SPARSE_ARRAY_TEXTURE_LAYERS, </a:t>
            </a:r>
            <a:r>
              <a:rPr lang="en-US" sz="18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maxLayers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 );</a:t>
            </a:r>
          </a:p>
          <a:p>
            <a:pPr lvl="1"/>
            <a:r>
              <a:rPr lang="en-US" dirty="0" smtClean="0"/>
              <a:t>Choose a reasonable size (e.g. array size ~100MB virtual )</a:t>
            </a:r>
          </a:p>
          <a:p>
            <a:r>
              <a:rPr lang="en-US" dirty="0" smtClean="0"/>
              <a:t>If new </a:t>
            </a:r>
            <a:r>
              <a:rPr lang="en-US" dirty="0" err="1" smtClean="0"/>
              <a:t>internalFormat</a:t>
            </a:r>
            <a:r>
              <a:rPr lang="en-US" dirty="0" smtClean="0"/>
              <a:t>, choose page size</a:t>
            </a:r>
          </a:p>
          <a:p>
            <a:pPr lvl="1"/>
            <a:r>
              <a:rPr lang="en-US" sz="14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GetInternalformativ</a:t>
            </a:r>
            <a:r>
              <a:rPr lang="en-US" sz="1400" b="0" dirty="0" smtClean="0">
                <a:solidFill>
                  <a:srgbClr val="DEFF58"/>
                </a:solidFill>
                <a:latin typeface="Courier New"/>
                <a:cs typeface="Courier New"/>
              </a:rPr>
              <a:t>( …, </a:t>
            </a:r>
            <a:r>
              <a:rPr lang="en-US" sz="1400" b="0" dirty="0" err="1">
                <a:solidFill>
                  <a:srgbClr val="DEFF58"/>
                </a:solidFill>
                <a:latin typeface="Courier New"/>
                <a:cs typeface="Courier New"/>
              </a:rPr>
              <a:t>internalformat</a:t>
            </a:r>
            <a:r>
              <a:rPr lang="en-US" sz="1400" b="0" dirty="0">
                <a:solidFill>
                  <a:srgbClr val="DEFF58"/>
                </a:solidFill>
                <a:latin typeface="Courier New"/>
                <a:cs typeface="Courier New"/>
              </a:rPr>
              <a:t>, </a:t>
            </a:r>
            <a:r>
              <a:rPr lang="en-US" sz="1400" b="0" dirty="0" smtClean="0">
                <a:solidFill>
                  <a:srgbClr val="DEFF58"/>
                </a:solidFill>
                <a:latin typeface="Courier New"/>
                <a:cs typeface="Courier New"/>
              </a:rPr>
              <a:t>NUM_VIRTUAL_PAGE_SIZES, </a:t>
            </a:r>
            <a:r>
              <a:rPr lang="en-US" sz="1400" b="0" dirty="0">
                <a:solidFill>
                  <a:srgbClr val="DEFF58"/>
                </a:solidFill>
                <a:latin typeface="Courier New"/>
                <a:cs typeface="Courier New"/>
              </a:rPr>
              <a:t>1</a:t>
            </a:r>
            <a:r>
              <a:rPr lang="en-US" sz="1400" b="0" dirty="0" smtClean="0">
                <a:solidFill>
                  <a:srgbClr val="DEFF58"/>
                </a:solidFill>
                <a:latin typeface="Courier New"/>
                <a:cs typeface="Courier New"/>
              </a:rPr>
              <a:t>, &amp;</a:t>
            </a:r>
            <a:r>
              <a:rPr lang="en-US" sz="14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numIndexes</a:t>
            </a:r>
            <a:r>
              <a:rPr lang="en-US" sz="1400" b="0" dirty="0" smtClean="0">
                <a:solidFill>
                  <a:srgbClr val="DEFF58"/>
                </a:solidFill>
                <a:latin typeface="Courier New"/>
                <a:cs typeface="Courier New"/>
              </a:rPr>
              <a:t>);</a:t>
            </a:r>
          </a:p>
          <a:p>
            <a:pPr lvl="2"/>
            <a:r>
              <a:rPr lang="en-US" dirty="0" smtClean="0"/>
              <a:t>Note: </a:t>
            </a:r>
            <a:r>
              <a:rPr lang="en-US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numIndexes</a:t>
            </a:r>
            <a:r>
              <a:rPr lang="en-US" dirty="0" smtClean="0">
                <a:solidFill>
                  <a:srgbClr val="DEFF58"/>
                </a:solidFill>
              </a:rPr>
              <a:t> </a:t>
            </a:r>
            <a:r>
              <a:rPr lang="en-US" dirty="0" smtClean="0"/>
              <a:t>can be 0, so have a plan</a:t>
            </a:r>
          </a:p>
          <a:p>
            <a:pPr lvl="2"/>
            <a:r>
              <a:rPr lang="en-US" dirty="0" smtClean="0"/>
              <a:t>Iterate, select suitable </a:t>
            </a:r>
            <a:r>
              <a:rPr lang="en-US" dirty="0" err="1" smtClean="0">
                <a:solidFill>
                  <a:srgbClr val="DEFF58"/>
                </a:solidFill>
                <a:latin typeface="Courier New"/>
                <a:cs typeface="Courier New"/>
              </a:rPr>
              <a:t>pageSizeIndex</a:t>
            </a:r>
            <a:endParaRPr lang="en-US" dirty="0" smtClean="0">
              <a:solidFill>
                <a:srgbClr val="DEFF58"/>
              </a:solidFill>
              <a:latin typeface="Courier New"/>
              <a:cs typeface="Courier New"/>
            </a:endParaRPr>
          </a:p>
          <a:p>
            <a:r>
              <a:rPr lang="en-US" sz="18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BindTexture</a:t>
            </a:r>
            <a:r>
              <a:rPr lang="en-US" sz="1800" b="0" dirty="0">
                <a:solidFill>
                  <a:srgbClr val="DEFF58"/>
                </a:solidFill>
                <a:latin typeface="Courier New"/>
                <a:cs typeface="Courier New"/>
              </a:rPr>
              <a:t>( 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TEXTURE_2D_ARRAY</a:t>
            </a:r>
            <a:r>
              <a:rPr lang="en-US" sz="1800" b="0" dirty="0">
                <a:solidFill>
                  <a:srgbClr val="DEFF58"/>
                </a:solidFill>
                <a:latin typeface="Courier New"/>
                <a:cs typeface="Courier New"/>
              </a:rPr>
              <a:t>, </a:t>
            </a:r>
            <a:r>
              <a:rPr lang="en-US" sz="1800" b="0" dirty="0" err="1">
                <a:solidFill>
                  <a:srgbClr val="DEFF58"/>
                </a:solidFill>
                <a:latin typeface="Courier New"/>
                <a:cs typeface="Courier New"/>
              </a:rPr>
              <a:t>newTexArray</a:t>
            </a:r>
            <a:r>
              <a:rPr lang="en-US" sz="1800" b="0" dirty="0">
                <a:solidFill>
                  <a:srgbClr val="DEFF58"/>
                </a:solidFill>
                <a:latin typeface="Courier New"/>
                <a:cs typeface="Courier New"/>
              </a:rPr>
              <a:t> 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TexParameteri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( TEXTURE_SPARSE, TRUE );</a:t>
            </a:r>
          </a:p>
          <a:p>
            <a:r>
              <a:rPr lang="en-US" sz="18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TexParameteri</a:t>
            </a:r>
            <a:r>
              <a:rPr lang="en-US" sz="1800" b="0" dirty="0">
                <a:solidFill>
                  <a:srgbClr val="DEFF58"/>
                </a:solidFill>
                <a:latin typeface="Courier New"/>
                <a:cs typeface="Courier New"/>
              </a:rPr>
              <a:t>( 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VIRTUAL_PAGE_SIZE_INDEX, </a:t>
            </a:r>
            <a:r>
              <a:rPr lang="en-US" sz="1800" b="0" dirty="0" err="1" smtClean="0">
                <a:solidFill>
                  <a:srgbClr val="DEFF58"/>
                </a:solidFill>
                <a:latin typeface="Courier New"/>
                <a:cs typeface="Courier New"/>
              </a:rPr>
              <a:t>pageSizeIndex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 </a:t>
            </a:r>
            <a:r>
              <a:rPr lang="en-US" sz="1800" b="0" dirty="0">
                <a:solidFill>
                  <a:srgbClr val="DEFF58"/>
                </a:solidFill>
                <a:latin typeface="Courier New"/>
                <a:cs typeface="Courier New"/>
              </a:rPr>
              <a:t>)</a:t>
            </a:r>
            <a:r>
              <a:rPr lang="en-US" sz="1800" b="0" dirty="0" smtClean="0">
                <a:solidFill>
                  <a:srgbClr val="DEFF58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Allocate the texture’s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memory </a:t>
            </a:r>
            <a:r>
              <a:rPr lang="en-US" dirty="0" smtClean="0"/>
              <a:t>using </a:t>
            </a:r>
            <a:r>
              <a:rPr lang="en-US" b="0" dirty="0" smtClean="0">
                <a:solidFill>
                  <a:srgbClr val="DEFF58"/>
                </a:solidFill>
                <a:latin typeface="Courier New"/>
                <a:cs typeface="Courier New"/>
              </a:rPr>
              <a:t>TexStorage3D</a:t>
            </a:r>
            <a:endParaRPr lang="en-US" b="0" dirty="0">
              <a:solidFill>
                <a:srgbClr val="DEFF58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7652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Texture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located/created texture array from the previous step</a:t>
            </a:r>
          </a:p>
          <a:p>
            <a:r>
              <a:rPr lang="en-US" dirty="0"/>
              <a:t>Allocate a layer as the location of our data</a:t>
            </a:r>
          </a:p>
          <a:p>
            <a:r>
              <a:rPr lang="en-US" dirty="0"/>
              <a:t>For each </a:t>
            </a:r>
            <a:r>
              <a:rPr lang="en-US" dirty="0" err="1"/>
              <a:t>mipmap</a:t>
            </a:r>
            <a:r>
              <a:rPr lang="en-US" dirty="0"/>
              <a:t> level of the allocated layer:</a:t>
            </a:r>
          </a:p>
          <a:p>
            <a:pPr lvl="1"/>
            <a:r>
              <a:rPr lang="en-US" dirty="0"/>
              <a:t>Commit the entire </a:t>
            </a:r>
            <a:r>
              <a:rPr lang="en-US" dirty="0" err="1"/>
              <a:t>mipmap</a:t>
            </a:r>
            <a:r>
              <a:rPr lang="en-US" dirty="0"/>
              <a:t> level (using </a:t>
            </a:r>
            <a:r>
              <a:rPr lang="en-US" b="0" dirty="0" err="1">
                <a:solidFill>
                  <a:srgbClr val="DEFF58"/>
                </a:solidFill>
                <a:latin typeface="Courier New"/>
                <a:cs typeface="Courier New"/>
              </a:rPr>
              <a:t>TexPageCommitment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Specify actual </a:t>
            </a:r>
            <a:r>
              <a:rPr lang="en-US" dirty="0" err="1"/>
              <a:t>texel</a:t>
            </a:r>
            <a:r>
              <a:rPr lang="en-US" dirty="0"/>
              <a:t> data as usual for arrays</a:t>
            </a:r>
          </a:p>
          <a:p>
            <a:pPr lvl="2"/>
            <a:r>
              <a:rPr lang="en-US" b="0" dirty="0" err="1">
                <a:solidFill>
                  <a:srgbClr val="DEFF58"/>
                </a:solidFill>
                <a:latin typeface="Courier New"/>
                <a:cs typeface="Courier New"/>
              </a:rPr>
              <a:t>gl</a:t>
            </a:r>
            <a:r>
              <a:rPr lang="en-US" b="0" dirty="0">
                <a:solidFill>
                  <a:srgbClr val="DEFF58"/>
                </a:solidFill>
                <a:latin typeface="Courier New"/>
                <a:cs typeface="Courier New"/>
              </a:rPr>
              <a:t>(</a:t>
            </a:r>
            <a:r>
              <a:rPr lang="en-US" b="0" dirty="0" err="1">
                <a:solidFill>
                  <a:srgbClr val="DEFF58"/>
                </a:solidFill>
                <a:latin typeface="Courier New"/>
                <a:cs typeface="Courier New"/>
              </a:rPr>
              <a:t>Compressed|Copy</a:t>
            </a:r>
            <a:r>
              <a:rPr lang="en-US" b="0" dirty="0">
                <a:solidFill>
                  <a:srgbClr val="DEFF58"/>
                </a:solidFill>
                <a:latin typeface="Courier New"/>
                <a:cs typeface="Courier New"/>
              </a:rPr>
              <a:t>|)TexSubImage3D</a:t>
            </a:r>
          </a:p>
          <a:p>
            <a:pPr lvl="2"/>
            <a:r>
              <a:rPr lang="en-US" dirty="0"/>
              <a:t>PBO updates are fine too</a:t>
            </a:r>
          </a:p>
          <a:p>
            <a:pPr marL="5715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24800" y="4533900"/>
            <a:ext cx="1066800" cy="9906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0" y="4457700"/>
            <a:ext cx="1066800" cy="990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77200" y="4381500"/>
            <a:ext cx="1066800" cy="9906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0" y="4305300"/>
            <a:ext cx="1066800" cy="99060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0" y="42291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free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0" y="41529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free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40767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ncommitted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layer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43820" y="4991100"/>
            <a:ext cx="1143000" cy="152400"/>
          </a:xfrm>
          <a:prstGeom prst="rightArrow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29652" y="4852068"/>
            <a:ext cx="17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Allocated layer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82220" y="3742488"/>
            <a:ext cx="271380" cy="258012"/>
            <a:chOff x="9296400" y="3666288"/>
            <a:chExt cx="271380" cy="258012"/>
          </a:xfrm>
        </p:grpSpPr>
        <p:sp>
          <p:nvSpPr>
            <p:cNvPr id="14" name="Oval 13"/>
            <p:cNvSpPr/>
            <p:nvPr/>
          </p:nvSpPr>
          <p:spPr>
            <a:xfrm>
              <a:off x="9296400" y="3848100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395328" y="3755856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491580" y="3666288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8171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24800" y="4533900"/>
            <a:ext cx="1066800" cy="99060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1000" y="44577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ncommitted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layer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Freeing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free the texture, reverse the process:</a:t>
            </a:r>
          </a:p>
          <a:p>
            <a:pPr lvl="1"/>
            <a:r>
              <a:rPr lang="en-US" dirty="0" smtClean="0"/>
              <a:t>Use </a:t>
            </a:r>
            <a:r>
              <a:rPr lang="en-US" b="0" dirty="0" err="1">
                <a:solidFill>
                  <a:srgbClr val="DEFF58"/>
                </a:solidFill>
                <a:latin typeface="Courier New"/>
                <a:cs typeface="Courier New"/>
              </a:rPr>
              <a:t>TexPageCommitment</a:t>
            </a:r>
            <a:r>
              <a:rPr lang="en-US" dirty="0">
                <a:solidFill>
                  <a:srgbClr val="DEFF58"/>
                </a:solidFill>
              </a:rPr>
              <a:t> </a:t>
            </a:r>
            <a:r>
              <a:rPr lang="en-US" dirty="0" smtClean="0"/>
              <a:t>to mark the entire layer (slice) as free.</a:t>
            </a:r>
          </a:p>
          <a:p>
            <a:pPr lvl="2"/>
            <a:r>
              <a:rPr lang="en-US" dirty="0" smtClean="0"/>
              <a:t>Do once for each </a:t>
            </a:r>
            <a:r>
              <a:rPr lang="en-US" dirty="0" err="1" smtClean="0"/>
              <a:t>mipmap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Add the layer to the free list for future allocation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0" y="4000500"/>
            <a:ext cx="1066800" cy="990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58200" y="3924300"/>
            <a:ext cx="1066800" cy="9906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34400" y="3848100"/>
            <a:ext cx="1066800" cy="99060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127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free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0600" y="37719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free</a:t>
            </a:r>
            <a:b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3695700"/>
            <a:ext cx="1066800" cy="990600"/>
          </a:xfrm>
          <a:prstGeom prst="rect">
            <a:avLst/>
          </a:prstGeom>
          <a:pattFill prst="wdDnDiag">
            <a:fgClr>
              <a:schemeClr val="tx1">
                <a:lumMod val="85000"/>
              </a:schemeClr>
            </a:fgClr>
            <a:bgClr>
              <a:prstClr val="white"/>
            </a:bgClr>
          </a:patt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ncommitted</a:t>
            </a:r>
            <a:b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layer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043820" y="4991100"/>
            <a:ext cx="957180" cy="152400"/>
          </a:xfrm>
          <a:prstGeom prst="rightArrow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4472" y="4852068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Freed layer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29800" y="3361488"/>
            <a:ext cx="271380" cy="258012"/>
            <a:chOff x="9296400" y="3666288"/>
            <a:chExt cx="271380" cy="258012"/>
          </a:xfrm>
        </p:grpSpPr>
        <p:sp>
          <p:nvSpPr>
            <p:cNvPr id="15" name="Oval 14"/>
            <p:cNvSpPr/>
            <p:nvPr/>
          </p:nvSpPr>
          <p:spPr>
            <a:xfrm>
              <a:off x="9296400" y="3848100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395328" y="3755856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491580" y="3666288"/>
              <a:ext cx="76200" cy="762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53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 smtClean="0"/>
              <a:t>Combining with </a:t>
            </a:r>
            <a:r>
              <a:rPr lang="en-US" dirty="0" err="1" smtClean="0"/>
              <a:t>Bindless</a:t>
            </a:r>
            <a:r>
              <a:rPr lang="en-US" dirty="0" smtClean="0"/>
              <a:t> to eliminate binds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container create time:</a:t>
            </a:r>
          </a:p>
          <a:p>
            <a:pPr lvl="1"/>
            <a:r>
              <a:rPr lang="en-US" dirty="0"/>
              <a:t>Specify sampling parameters via </a:t>
            </a:r>
            <a:r>
              <a:rPr lang="en-US" sz="1800" b="0" dirty="0" err="1">
                <a:solidFill>
                  <a:srgbClr val="DEFF58"/>
                </a:solidFill>
                <a:latin typeface="Courier New"/>
                <a:cs typeface="Courier New"/>
              </a:rPr>
              <a:t>SamplerParameter</a:t>
            </a:r>
            <a:r>
              <a:rPr lang="en-US" sz="1800" dirty="0">
                <a:solidFill>
                  <a:srgbClr val="DEFF58"/>
                </a:solidFill>
              </a:rPr>
              <a:t> </a:t>
            </a:r>
            <a:r>
              <a:rPr lang="en-US" dirty="0"/>
              <a:t>calls first</a:t>
            </a:r>
          </a:p>
          <a:p>
            <a:pPr lvl="1"/>
            <a:r>
              <a:rPr lang="en-US" dirty="0"/>
              <a:t>Call </a:t>
            </a:r>
            <a:r>
              <a:rPr lang="en-US" sz="1800" b="0" dirty="0" err="1">
                <a:solidFill>
                  <a:srgbClr val="DEFF58"/>
                </a:solidFill>
                <a:latin typeface="Courier New"/>
                <a:cs typeface="Courier New"/>
              </a:rPr>
              <a:t>GetTextureSamplerHandleARB</a:t>
            </a:r>
            <a:r>
              <a:rPr lang="en-US" sz="1800" dirty="0">
                <a:solidFill>
                  <a:srgbClr val="DEFF58"/>
                </a:solidFill>
              </a:rPr>
              <a:t> </a:t>
            </a:r>
            <a:r>
              <a:rPr lang="en-US" dirty="0"/>
              <a:t>to return a GPU-visible pointer to the </a:t>
            </a:r>
            <a:r>
              <a:rPr lang="en-US" dirty="0" err="1"/>
              <a:t>texture+sampler</a:t>
            </a:r>
            <a:r>
              <a:rPr lang="en-US" dirty="0"/>
              <a:t> container</a:t>
            </a:r>
          </a:p>
          <a:p>
            <a:pPr lvl="1"/>
            <a:r>
              <a:rPr lang="en-US" dirty="0"/>
              <a:t>Call </a:t>
            </a:r>
            <a:r>
              <a:rPr lang="en-US" sz="1800" b="0" dirty="0" err="1">
                <a:solidFill>
                  <a:srgbClr val="DEFF58"/>
                </a:solidFill>
                <a:latin typeface="Courier New"/>
                <a:cs typeface="Courier New"/>
              </a:rPr>
              <a:t>MakeTextureHandleResident</a:t>
            </a:r>
            <a:r>
              <a:rPr lang="en-US" sz="1800" dirty="0">
                <a:solidFill>
                  <a:srgbClr val="DEFF58"/>
                </a:solidFill>
              </a:rPr>
              <a:t> </a:t>
            </a:r>
            <a:r>
              <a:rPr lang="en-US" dirty="0"/>
              <a:t>to ensure the resource lives on the GPU</a:t>
            </a:r>
          </a:p>
          <a:p>
            <a:r>
              <a:rPr lang="en-US" dirty="0"/>
              <a:t>At delete time, call </a:t>
            </a:r>
            <a:r>
              <a:rPr lang="en-US" sz="2000" b="0" dirty="0" err="1">
                <a:solidFill>
                  <a:srgbClr val="DEFF58"/>
                </a:solidFill>
                <a:latin typeface="Courier New"/>
                <a:cs typeface="Courier New"/>
              </a:rPr>
              <a:t>MakeTextureHandleNonResident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err="1"/>
              <a:t>bindless</a:t>
            </a:r>
            <a:r>
              <a:rPr lang="en-US" dirty="0"/>
              <a:t>, you explicitly manage the GPU’s working set </a:t>
            </a:r>
          </a:p>
        </p:txBody>
      </p:sp>
    </p:spTree>
    <p:extLst>
      <p:ext uri="{BB962C8B-B14F-4D97-AF65-F5344CB8AC3E}">
        <p14:creationId xmlns:p14="http://schemas.microsoft.com/office/powerpoint/2010/main" val="192494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texture data in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texture is needed with the default sampling parameters</a:t>
            </a:r>
          </a:p>
          <a:p>
            <a:pPr lvl="1"/>
            <a:r>
              <a:rPr lang="en-US" dirty="0"/>
              <a:t>Create a GLSL-visible </a:t>
            </a:r>
            <a:r>
              <a:rPr lang="en-US" dirty="0" err="1"/>
              <a:t>TextureRef</a:t>
            </a:r>
            <a:r>
              <a:rPr lang="en-US" dirty="0"/>
              <a:t> object:</a:t>
            </a:r>
          </a:p>
          <a:p>
            <a:pPr marL="5715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0" dirty="0" err="1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TextureRef</a:t>
            </a:r>
            <a: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sampler2DArray container;</a:t>
            </a:r>
            <a:b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float slice;</a:t>
            </a:r>
            <a:b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dirty="0">
                <a:solidFill>
                  <a:srgbClr val="DEFF5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};</a:t>
            </a:r>
          </a:p>
          <a:p>
            <a:r>
              <a:rPr lang="en-US" dirty="0">
                <a:solidFill>
                  <a:srgbClr val="FFFFFF"/>
                </a:solidFill>
              </a:rPr>
              <a:t>When a texture is needed with custom sampling parameters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Create a separate sampler object for the </a:t>
            </a:r>
            <a:r>
              <a:rPr lang="en-US" dirty="0" err="1">
                <a:solidFill>
                  <a:srgbClr val="FFFFFF"/>
                </a:solidFill>
              </a:rPr>
              <a:t>shader</a:t>
            </a:r>
            <a:r>
              <a:rPr lang="en-US" dirty="0">
                <a:solidFill>
                  <a:srgbClr val="FFFFFF"/>
                </a:solidFill>
              </a:rPr>
              <a:t> with the parameters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Create a </a:t>
            </a:r>
            <a:r>
              <a:rPr lang="en-US" dirty="0" err="1">
                <a:solidFill>
                  <a:srgbClr val="FFFFFF"/>
                </a:solidFill>
              </a:rPr>
              <a:t>bindless</a:t>
            </a:r>
            <a:r>
              <a:rPr lang="en-US" dirty="0">
                <a:solidFill>
                  <a:srgbClr val="FFFFFF"/>
                </a:solidFill>
              </a:rPr>
              <a:t> handle to the pair using </a:t>
            </a:r>
            <a:r>
              <a:rPr lang="en-US" b="0" dirty="0" err="1">
                <a:solidFill>
                  <a:srgbClr val="DEFF58"/>
                </a:solidFill>
                <a:latin typeface="Courier New"/>
                <a:cs typeface="Courier New"/>
              </a:rPr>
              <a:t>GetTextureSamplerHandle</a:t>
            </a:r>
            <a:r>
              <a:rPr lang="en-US" dirty="0">
                <a:solidFill>
                  <a:srgbClr val="FFFFFF"/>
                </a:solidFill>
              </a:rPr>
              <a:t>, then call </a:t>
            </a:r>
            <a:r>
              <a:rPr lang="en-US" b="0" dirty="0" err="1">
                <a:solidFill>
                  <a:srgbClr val="DEFF58"/>
                </a:solidFill>
                <a:latin typeface="Courier New"/>
                <a:cs typeface="Courier New"/>
              </a:rPr>
              <a:t>MakeTextureHandleResident</a:t>
            </a:r>
            <a:r>
              <a:rPr lang="en-US" dirty="0">
                <a:solidFill>
                  <a:srgbClr val="DEFF58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with the new value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And fill out a </a:t>
            </a:r>
            <a:r>
              <a:rPr lang="en-US" dirty="0" err="1">
                <a:solidFill>
                  <a:srgbClr val="FFFFFF"/>
                </a:solidFill>
              </a:rPr>
              <a:t>TextureRef</a:t>
            </a:r>
            <a:r>
              <a:rPr lang="en-US" dirty="0">
                <a:solidFill>
                  <a:srgbClr val="FFFFFF"/>
                </a:solidFill>
              </a:rPr>
              <a:t> as above for usage by GLSL</a:t>
            </a:r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8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implementation (some details missing)</a:t>
            </a:r>
          </a:p>
          <a:p>
            <a:r>
              <a:rPr lang="en-US" dirty="0" smtClean="0"/>
              <a:t>BSD licensed (use as you will)</a:t>
            </a:r>
          </a:p>
          <a:p>
            <a:pPr marL="0" indent="0">
              <a:buNone/>
            </a:pPr>
            <a:r>
              <a:rPr lang="en-US" sz="1800" b="0" dirty="0">
                <a:hlinkClick r:id="rId2"/>
              </a:rPr>
              <a:t>https://github.com/nvMcJohn/apitest/blob/pdoane_newtests/sparse_bindless_texarray.h</a:t>
            </a:r>
            <a:endParaRPr lang="en-US" sz="1800" b="0" dirty="0"/>
          </a:p>
          <a:p>
            <a:pPr marL="0" indent="0">
              <a:buNone/>
            </a:pPr>
            <a:r>
              <a:rPr lang="en-US" sz="1800" b="0" dirty="0">
                <a:hlinkClick r:id="rId3"/>
              </a:rPr>
              <a:t>https://github.com/nvMcJohn/apitest/blob/pdoane_newtests/sparse_bindless_texarray.cpp</a:t>
            </a:r>
            <a:endParaRPr lang="en-US" sz="1800" b="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737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Buffer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Our goal is to generate dynamic geometry directly in place.</a:t>
            </a:r>
          </a:p>
          <a:p>
            <a:pPr lvl="1"/>
            <a:r>
              <a:rPr lang="en-US" dirty="0" smtClean="0"/>
              <a:t>It will be used one time, and will be completely regenerated next frame.</a:t>
            </a:r>
          </a:p>
          <a:p>
            <a:pPr lvl="2"/>
            <a:r>
              <a:rPr lang="en-US" dirty="0" smtClean="0"/>
              <a:t>Particle systems are the most common example</a:t>
            </a:r>
          </a:p>
          <a:p>
            <a:pPr lvl="2"/>
            <a:r>
              <a:rPr lang="en-US" dirty="0" smtClean="0"/>
              <a:t>Vegetation / foliage also common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2949575"/>
            <a:ext cx="392083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3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Draw Call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draw </a:t>
            </a:r>
            <a:r>
              <a:rPr lang="en-US" i="1" dirty="0" smtClean="0"/>
              <a:t>all the calls!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22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Draw Calls!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You want more draw calls of smaller objects.</a:t>
            </a:r>
          </a:p>
          <a:p>
            <a:pPr lvl="1"/>
            <a:r>
              <a:rPr lang="en-US" dirty="0" smtClean="0"/>
              <a:t>D3D is slow at this.</a:t>
            </a:r>
          </a:p>
          <a:p>
            <a:pPr lvl="1"/>
            <a:r>
              <a:rPr lang="en-US" dirty="0" smtClean="0"/>
              <a:t>Naïve GL is faster than D3D, but not fast enough.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2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Y: How can I have more draw calls?</a:t>
            </a:r>
          </a:p>
          <a:p>
            <a:r>
              <a:rPr lang="en-US" dirty="0" smtClean="0"/>
              <a:t>X: You don’t really care if it’s more draw calls, right?</a:t>
            </a:r>
          </a:p>
          <a:p>
            <a:pPr lvl="1"/>
            <a:r>
              <a:rPr lang="en-US" dirty="0" smtClean="0"/>
              <a:t>Really what you want is to be able to draw more small geometry groupings. More </a:t>
            </a:r>
            <a:r>
              <a:rPr lang="en-US" i="1" dirty="0" smtClean="0"/>
              <a:t>objects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05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why didn’t you just say so??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some background.</a:t>
            </a:r>
          </a:p>
          <a:p>
            <a:pPr lvl="1"/>
            <a:r>
              <a:rPr lang="en-US" dirty="0" smtClean="0"/>
              <a:t>What makes draw calls slow?</a:t>
            </a:r>
          </a:p>
          <a:p>
            <a:pPr lvl="1"/>
            <a:r>
              <a:rPr lang="en-US" dirty="0" smtClean="0"/>
              <a:t>Real world API usage</a:t>
            </a:r>
          </a:p>
          <a:p>
            <a:pPr lvl="1"/>
            <a:r>
              <a:rPr lang="en-US" dirty="0" smtClean="0"/>
              <a:t>Draw Call Cost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8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slow draw calls?</a:t>
            </a:r>
          </a:p>
          <a:p>
            <a:pPr lvl="1"/>
            <a:r>
              <a:rPr lang="en-US" dirty="0" smtClean="0"/>
              <a:t>Validation is the biggest bucket (by far).</a:t>
            </a:r>
          </a:p>
          <a:p>
            <a:pPr lvl="1"/>
            <a:r>
              <a:rPr lang="en-US" dirty="0" smtClean="0"/>
              <a:t>Pre-validation is “difficult”</a:t>
            </a:r>
          </a:p>
          <a:p>
            <a:pPr lvl="1"/>
            <a:r>
              <a:rPr lang="en-US" dirty="0" smtClean="0"/>
              <a:t>“Every application does the same things.”</a:t>
            </a:r>
          </a:p>
          <a:p>
            <a:pPr lvl="2"/>
            <a:r>
              <a:rPr lang="en-US" dirty="0" smtClean="0"/>
              <a:t>Not really. Most applications are in completely disjoint states</a:t>
            </a:r>
          </a:p>
          <a:p>
            <a:pPr lvl="2"/>
            <a:r>
              <a:rPr lang="en-US" dirty="0" smtClean="0"/>
              <a:t>Try this experiment: What is important to you?</a:t>
            </a:r>
          </a:p>
          <a:p>
            <a:pPr lvl="2"/>
            <a:r>
              <a:rPr lang="en-US" dirty="0" smtClean="0"/>
              <a:t>Now ask your neighbor what’s important to him.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14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prevalidation</a:t>
            </a:r>
            <a:r>
              <a:rPr lang="en-US" dirty="0"/>
              <a:t> difficult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GPU is an exceedingly complex state machine.</a:t>
            </a:r>
          </a:p>
          <a:p>
            <a:pPr lvl="1"/>
            <a:r>
              <a:rPr lang="en-US" dirty="0" smtClean="0"/>
              <a:t>(Honestly, it’s probably the most complex state machine in all of CS)</a:t>
            </a:r>
          </a:p>
          <a:p>
            <a:r>
              <a:rPr lang="en-US" dirty="0" smtClean="0"/>
              <a:t>Any one of those states may have a problem that requires WAR</a:t>
            </a:r>
          </a:p>
          <a:p>
            <a:r>
              <a:rPr lang="en-US" dirty="0" smtClean="0"/>
              <a:t>Usually the only problem is overall performance</a:t>
            </a:r>
          </a:p>
          <a:p>
            <a:pPr lvl="1"/>
            <a:r>
              <a:rPr lang="en-US" dirty="0" smtClean="0"/>
              <a:t>But sometimes not.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There are millions of tests covering NVIDIA GPU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328176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app </a:t>
            </a:r>
            <a:r>
              <a:rPr lang="en-US" dirty="0" err="1" smtClean="0"/>
              <a:t>devs</a:t>
            </a:r>
            <a:r>
              <a:rPr lang="en-US" dirty="0" smtClean="0"/>
              <a:t> mitigate these costs?</a:t>
            </a:r>
          </a:p>
          <a:p>
            <a:pPr lvl="1"/>
            <a:r>
              <a:rPr lang="en-US" dirty="0" smtClean="0"/>
              <a:t>Minimize state changes.</a:t>
            </a:r>
          </a:p>
          <a:p>
            <a:pPr lvl="2"/>
            <a:r>
              <a:rPr lang="en-US" dirty="0" smtClean="0"/>
              <a:t>All state changes are not created equal!</a:t>
            </a:r>
          </a:p>
          <a:p>
            <a:pPr lvl="1"/>
            <a:r>
              <a:rPr lang="en-US" dirty="0" smtClean="0"/>
              <a:t>Cost of a draw call: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Small fixed cost + Cost of validation of changed state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Feels limiting…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want lots of materials, and small amounts of geometry</a:t>
            </a:r>
          </a:p>
          <a:p>
            <a:r>
              <a:rPr lang="en-US" dirty="0" smtClean="0"/>
              <a:t>Even better: What if artists just didn’t have to care about this?</a:t>
            </a:r>
          </a:p>
          <a:p>
            <a:pPr lvl="1"/>
            <a:r>
              <a:rPr lang="en-US" dirty="0" smtClean="0"/>
              <a:t>Ideal Programmer-&gt;Artist Interaction</a:t>
            </a:r>
          </a:p>
          <a:p>
            <a:pPr lvl="2"/>
            <a:r>
              <a:rPr lang="en-US" dirty="0" smtClean="0"/>
              <a:t>“You make pretty art. I’ll make it fit.”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2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costs of State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9863"/>
            <a:ext cx="3870325" cy="4252912"/>
          </a:xfrm>
        </p:spPr>
        <p:txBody>
          <a:bodyPr/>
          <a:lstStyle/>
          <a:p>
            <a:r>
              <a:rPr lang="en-US" dirty="0" smtClean="0"/>
              <a:t>In decreasing cost…</a:t>
            </a:r>
          </a:p>
          <a:p>
            <a:r>
              <a:rPr lang="en-US" dirty="0" smtClean="0"/>
              <a:t>Render Target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ROP </a:t>
            </a:r>
          </a:p>
          <a:p>
            <a:r>
              <a:rPr lang="en-US" dirty="0" smtClean="0"/>
              <a:t>Texture Bindings</a:t>
            </a:r>
          </a:p>
          <a:p>
            <a:r>
              <a:rPr lang="en-US" dirty="0" smtClean="0"/>
              <a:t>Vertex Format</a:t>
            </a:r>
          </a:p>
          <a:p>
            <a:r>
              <a:rPr lang="en-US" dirty="0" smtClean="0"/>
              <a:t>UBO Bindings</a:t>
            </a:r>
          </a:p>
          <a:p>
            <a:r>
              <a:rPr lang="en-US" dirty="0" smtClean="0"/>
              <a:t>Vertex Bindings</a:t>
            </a:r>
          </a:p>
          <a:p>
            <a:r>
              <a:rPr lang="en-US" dirty="0" smtClean="0"/>
              <a:t>Uniform Updates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1943100"/>
            <a:ext cx="52578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2379274"/>
            <a:ext cx="3733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2815448"/>
            <a:ext cx="2590800" cy="381000"/>
          </a:xfrm>
          <a:prstGeom prst="rect">
            <a:avLst/>
          </a:prstGeom>
          <a:solidFill>
            <a:srgbClr val="FF801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3251622"/>
            <a:ext cx="2209800" cy="381000"/>
          </a:xfrm>
          <a:prstGeom prst="rect">
            <a:avLst/>
          </a:prstGeom>
          <a:solidFill>
            <a:srgbClr val="D42957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3687796"/>
            <a:ext cx="1905000" cy="381000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4123970"/>
            <a:ext cx="12954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95800" y="4560144"/>
            <a:ext cx="685800" cy="381000"/>
          </a:xfrm>
          <a:prstGeom prst="rect">
            <a:avLst/>
          </a:prstGeom>
          <a:solidFill>
            <a:srgbClr val="B9E7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4996316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95800" y="550466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Not to scale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326329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~1.5M / 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99631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~10M / 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10021" y="238510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~300K / 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829800" y="19431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~60K /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80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API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usage looks roughly like this…</a:t>
            </a:r>
          </a:p>
          <a:p>
            <a:r>
              <a:rPr lang="en-US" dirty="0" smtClean="0"/>
              <a:t>Increasing Frequency of Change</a:t>
            </a:r>
          </a:p>
          <a:p>
            <a:pPr lvl="1"/>
            <a:r>
              <a:rPr lang="en-US" dirty="0" smtClean="0"/>
              <a:t>Render Target (scene)</a:t>
            </a:r>
          </a:p>
          <a:p>
            <a:pPr lvl="1"/>
            <a:r>
              <a:rPr lang="en-US" dirty="0" smtClean="0"/>
              <a:t>Per Scene Uniform Buffer + Textures</a:t>
            </a:r>
          </a:p>
          <a:p>
            <a:pPr lvl="1"/>
            <a:r>
              <a:rPr lang="en-US" dirty="0" smtClean="0"/>
              <a:t>IB / VB and Input Layout</a:t>
            </a:r>
          </a:p>
          <a:p>
            <a:pPr lvl="1"/>
            <a:r>
              <a:rPr lang="en-US" dirty="0" err="1" smtClean="0"/>
              <a:t>Shader</a:t>
            </a:r>
            <a:r>
              <a:rPr lang="en-US" dirty="0" smtClean="0"/>
              <a:t> (Material)</a:t>
            </a:r>
          </a:p>
          <a:p>
            <a:pPr lvl="1"/>
            <a:r>
              <a:rPr lang="en-US" dirty="0" smtClean="0"/>
              <a:t>Per-material Uniform Buffer + Textures</a:t>
            </a:r>
          </a:p>
          <a:p>
            <a:pPr lvl="1"/>
            <a:r>
              <a:rPr lang="en-US" dirty="0" smtClean="0"/>
              <a:t>Per-object Uniform Buffer + Textures</a:t>
            </a:r>
          </a:p>
          <a:p>
            <a:pPr lvl="1"/>
            <a:r>
              <a:rPr lang="en-US" dirty="0" smtClean="0"/>
              <a:t>Per-piece Uniform Buffer + Textures</a:t>
            </a:r>
          </a:p>
          <a:p>
            <a:pPr lvl="1"/>
            <a:r>
              <a:rPr lang="en-US" dirty="0" smtClean="0"/>
              <a:t>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38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39863"/>
            <a:ext cx="10363200" cy="42529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UpdateParticleData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dstBuf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BindBuffer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_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dstBuf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access = 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MAP_UNSYNCHRONIZED | MAP_WRITE_BIT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particle 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allParticles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GetParticleSize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(particle);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MapBuffer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offset,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access);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(*(Particle*)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*particle;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UnmapBuffer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offset +=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 render with everything.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2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Calls visualized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089708" y="4838700"/>
            <a:ext cx="6793385" cy="1131332"/>
            <a:chOff x="2089708" y="4838700"/>
            <a:chExt cx="6793385" cy="1131332"/>
          </a:xfrm>
        </p:grpSpPr>
        <p:grpSp>
          <p:nvGrpSpPr>
            <p:cNvPr id="35" name="Group 34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16" name="Rectangle 15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 rot="16200000">
            <a:off x="3276600" y="1714500"/>
            <a:ext cx="3810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3724789" y="17145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4172978" y="1714500"/>
            <a:ext cx="381000" cy="381000"/>
          </a:xfrm>
          <a:prstGeom prst="rect">
            <a:avLst/>
          </a:prstGeom>
          <a:solidFill>
            <a:srgbClr val="FF801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>
            <a:off x="4621167" y="1714500"/>
            <a:ext cx="381000" cy="381000"/>
          </a:xfrm>
          <a:prstGeom prst="rect">
            <a:avLst/>
          </a:prstGeom>
          <a:solidFill>
            <a:srgbClr val="D42957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>
            <a:off x="5069356" y="17145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>
            <a:off x="5517545" y="1714500"/>
            <a:ext cx="381000" cy="381000"/>
          </a:xfrm>
          <a:prstGeom prst="rect">
            <a:avLst/>
          </a:prstGeom>
          <a:solidFill>
            <a:srgbClr val="B9E7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6413922" y="17145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5965734" y="17145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7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Calls visualized (cont’d)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0" y="1638300"/>
            <a:ext cx="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331470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down, then right</a:t>
            </a:r>
          </a:p>
          <a:p>
            <a:r>
              <a:rPr lang="en-US" dirty="0" smtClean="0"/>
              <a:t>Black—no change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rot="16200000">
            <a:off x="3276600" y="1714500"/>
            <a:ext cx="3810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3724789" y="17145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6200000">
            <a:off x="4172978" y="1714500"/>
            <a:ext cx="381000" cy="381000"/>
          </a:xfrm>
          <a:prstGeom prst="rect">
            <a:avLst/>
          </a:prstGeom>
          <a:solidFill>
            <a:srgbClr val="FF801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4621167" y="1714500"/>
            <a:ext cx="381000" cy="381000"/>
          </a:xfrm>
          <a:prstGeom prst="rect">
            <a:avLst/>
          </a:prstGeom>
          <a:solidFill>
            <a:srgbClr val="D42957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5069356" y="17145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517545" y="1714500"/>
            <a:ext cx="381000" cy="381000"/>
          </a:xfrm>
          <a:prstGeom prst="rect">
            <a:avLst/>
          </a:prstGeom>
          <a:solidFill>
            <a:srgbClr val="B9E7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6413922" y="17145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5965734" y="17145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3276600" y="2171700"/>
            <a:ext cx="3810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6200000">
            <a:off x="3724789" y="21717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4172978" y="2171700"/>
            <a:ext cx="381000" cy="381000"/>
          </a:xfrm>
          <a:prstGeom prst="rect">
            <a:avLst/>
          </a:prstGeom>
          <a:solidFill>
            <a:srgbClr val="FF801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6200000">
            <a:off x="4621167" y="21717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5069356" y="21717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5517545" y="2171700"/>
            <a:ext cx="381000" cy="381000"/>
          </a:xfrm>
          <a:prstGeom prst="rect">
            <a:avLst/>
          </a:prstGeom>
          <a:solidFill>
            <a:srgbClr val="B9E7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16200000">
            <a:off x="6413922" y="21717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6200000">
            <a:off x="5965734" y="21717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16200000">
            <a:off x="3276600" y="2628900"/>
            <a:ext cx="3810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16200000">
            <a:off x="3724789" y="26289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6200000">
            <a:off x="4172978" y="26289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16200000">
            <a:off x="4621167" y="2628900"/>
            <a:ext cx="381000" cy="381000"/>
          </a:xfrm>
          <a:prstGeom prst="rect">
            <a:avLst/>
          </a:prstGeom>
          <a:solidFill>
            <a:srgbClr val="D42957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6200000">
            <a:off x="5069356" y="26289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16200000">
            <a:off x="5517545" y="26289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6413922" y="26289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16200000">
            <a:off x="5965734" y="26289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00000">
            <a:off x="6934200" y="1714500"/>
            <a:ext cx="3810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7382389" y="17145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>
            <a:off x="7830578" y="17145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00000">
            <a:off x="8278767" y="17145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8726956" y="1714500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00000">
            <a:off x="9175145" y="1714500"/>
            <a:ext cx="381000" cy="381000"/>
          </a:xfrm>
          <a:prstGeom prst="rect">
            <a:avLst/>
          </a:prstGeom>
          <a:solidFill>
            <a:srgbClr val="B9E7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00000">
            <a:off x="10071522" y="17145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9623334" y="17145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16200000">
            <a:off x="6934200" y="2171700"/>
            <a:ext cx="381000" cy="381000"/>
          </a:xfrm>
          <a:prstGeom prst="rect">
            <a:avLst/>
          </a:prstGeom>
          <a:solidFill>
            <a:srgbClr val="F30002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16200000">
            <a:off x="7382389" y="21717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6200000">
            <a:off x="7830578" y="21717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16200000">
            <a:off x="8278767" y="21717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6200000">
            <a:off x="8726956" y="21717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200000">
            <a:off x="9175145" y="21717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200000">
            <a:off x="10071522" y="2171700"/>
            <a:ext cx="381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rot="16200000">
            <a:off x="9623334" y="2171700"/>
            <a:ext cx="381000" cy="381000"/>
          </a:xfrm>
          <a:prstGeom prst="rect">
            <a:avLst/>
          </a:prstGeom>
          <a:solidFill>
            <a:srgbClr val="008000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2089708" y="4838700"/>
            <a:ext cx="6793385" cy="1131332"/>
            <a:chOff x="2089708" y="4838700"/>
            <a:chExt cx="6793385" cy="1131332"/>
          </a:xfrm>
        </p:grpSpPr>
        <p:grpSp>
          <p:nvGrpSpPr>
            <p:cNvPr id="163" name="Group 162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166" name="Rectangle 165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0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minimize validation costs without affecting artists</a:t>
            </a:r>
          </a:p>
          <a:p>
            <a:r>
              <a:rPr lang="en-US" dirty="0" smtClean="0"/>
              <a:t>Things we need to be fast (per app call frequency):</a:t>
            </a:r>
          </a:p>
          <a:p>
            <a:pPr lvl="1"/>
            <a:r>
              <a:rPr lang="en-US" dirty="0" smtClean="0"/>
              <a:t>Uniform Updates and binding</a:t>
            </a:r>
          </a:p>
          <a:p>
            <a:pPr lvl="1"/>
            <a:r>
              <a:rPr lang="en-US" dirty="0" smtClean="0"/>
              <a:t>Texture Updates and binding</a:t>
            </a:r>
          </a:p>
          <a:p>
            <a:r>
              <a:rPr lang="en-US" dirty="0" smtClean="0"/>
              <a:t>These happen most often </a:t>
            </a:r>
            <a:r>
              <a:rPr lang="en-US" smtClean="0"/>
              <a:t>in app, </a:t>
            </a:r>
            <a:r>
              <a:rPr lang="en-US" dirty="0" smtClean="0"/>
              <a:t>ergo driving them to ~0 should be a win.</a:t>
            </a:r>
          </a:p>
        </p:txBody>
      </p:sp>
    </p:spTree>
    <p:extLst>
      <p:ext uri="{BB962C8B-B14F-4D97-AF65-F5344CB8AC3E}">
        <p14:creationId xmlns:p14="http://schemas.microsoft.com/office/powerpoint/2010/main" val="64005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Sparse </a:t>
            </a:r>
            <a:r>
              <a:rPr lang="en-US" dirty="0" err="1" smtClean="0"/>
              <a:t>Bindless</a:t>
            </a:r>
            <a:r>
              <a:rPr lang="en-US" dirty="0" smtClean="0"/>
              <a:t> Texture Arrays (as previously described) solves this.</a:t>
            </a:r>
          </a:p>
          <a:p>
            <a:pPr lvl="1"/>
            <a:r>
              <a:rPr lang="en-US" dirty="0" smtClean="0"/>
              <a:t>All textures are set before any drawing begins</a:t>
            </a:r>
          </a:p>
          <a:p>
            <a:pPr lvl="1"/>
            <a:r>
              <a:rPr lang="en-US" dirty="0" smtClean="0"/>
              <a:t>(No need to change textures between draw calls)</a:t>
            </a:r>
            <a:endParaRPr lang="en-US" dirty="0"/>
          </a:p>
          <a:p>
            <a:r>
              <a:rPr lang="en-US" dirty="0" smtClean="0"/>
              <a:t>Note that from the CPU’s perspective, </a:t>
            </a:r>
            <a:r>
              <a:rPr lang="en-US" i="1" dirty="0" smtClean="0"/>
              <a:t>just</a:t>
            </a:r>
            <a:r>
              <a:rPr lang="en-US" dirty="0" smtClean="0"/>
              <a:t> using </a:t>
            </a:r>
            <a:r>
              <a:rPr lang="en-US" dirty="0" err="1" smtClean="0"/>
              <a:t>bindless</a:t>
            </a:r>
            <a:r>
              <a:rPr lang="en-US" dirty="0" smtClean="0"/>
              <a:t> is sufficient.</a:t>
            </a:r>
            <a:endParaRPr lang="en-US" i="1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1600" dirty="0" smtClean="0"/>
              <a:t>That was easy.</a:t>
            </a:r>
          </a:p>
        </p:txBody>
      </p:sp>
    </p:spTree>
    <p:extLst>
      <p:ext uri="{BB962C8B-B14F-4D97-AF65-F5344CB8AC3E}">
        <p14:creationId xmlns:p14="http://schemas.microsoft.com/office/powerpoint/2010/main" val="7220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Texture Binds -- visualized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Increasing Frequency of Change</a:t>
            </a:r>
          </a:p>
          <a:p>
            <a:pPr lvl="1"/>
            <a:r>
              <a:rPr lang="en-US" dirty="0" smtClean="0"/>
              <a:t>Render Target (scene)</a:t>
            </a:r>
          </a:p>
          <a:p>
            <a:pPr lvl="1"/>
            <a:r>
              <a:rPr lang="en-US" dirty="0" smtClean="0"/>
              <a:t>Per Scene Uniform Buffer </a:t>
            </a:r>
            <a:r>
              <a:rPr lang="en-US" strike="sngStrike" dirty="0" smtClean="0"/>
              <a:t>+ Textures</a:t>
            </a:r>
          </a:p>
          <a:p>
            <a:pPr lvl="1"/>
            <a:r>
              <a:rPr lang="en-US" dirty="0" smtClean="0"/>
              <a:t>IB / VB and Input Layout</a:t>
            </a:r>
          </a:p>
          <a:p>
            <a:pPr lvl="1"/>
            <a:r>
              <a:rPr lang="en-US" dirty="0" err="1" smtClean="0"/>
              <a:t>Shader</a:t>
            </a:r>
            <a:r>
              <a:rPr lang="en-US" dirty="0" smtClean="0"/>
              <a:t> (Material)</a:t>
            </a:r>
          </a:p>
          <a:p>
            <a:pPr lvl="1"/>
            <a:r>
              <a:rPr lang="en-US" dirty="0" smtClean="0"/>
              <a:t>Per-material Uniform Buffer </a:t>
            </a:r>
            <a:r>
              <a:rPr lang="en-US" strike="sngStrike" dirty="0" smtClean="0"/>
              <a:t>+ Textures</a:t>
            </a:r>
          </a:p>
          <a:p>
            <a:pPr lvl="1"/>
            <a:r>
              <a:rPr lang="en-US" dirty="0" smtClean="0"/>
              <a:t>Per-object Uniform Buffer </a:t>
            </a:r>
            <a:r>
              <a:rPr lang="en-US" strike="sngStrike" dirty="0" smtClean="0"/>
              <a:t>+ Textures</a:t>
            </a:r>
          </a:p>
          <a:p>
            <a:pPr lvl="1"/>
            <a:r>
              <a:rPr lang="en-US" dirty="0" smtClean="0"/>
              <a:t>Per-piece Uniform Buffer </a:t>
            </a:r>
            <a:r>
              <a:rPr lang="en-US" strike="sngStrike" dirty="0" smtClean="0"/>
              <a:t>+ Textures</a:t>
            </a:r>
          </a:p>
          <a:p>
            <a:pPr lvl="1"/>
            <a:r>
              <a:rPr lang="en-US" dirty="0" smtClean="0"/>
              <a:t>Draw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52500"/>
            <a:ext cx="4570605" cy="321334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027015" y="4926568"/>
            <a:ext cx="6793385" cy="1131332"/>
            <a:chOff x="2089708" y="4838700"/>
            <a:chExt cx="6793385" cy="1131332"/>
          </a:xfrm>
        </p:grpSpPr>
        <p:grpSp>
          <p:nvGrpSpPr>
            <p:cNvPr id="46" name="Group 45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49" name="Rectangle 48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2333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Increasing Frequency of Change</a:t>
            </a:r>
          </a:p>
          <a:p>
            <a:pPr lvl="1"/>
            <a:r>
              <a:rPr lang="en-US" dirty="0" smtClean="0"/>
              <a:t>Render Target (scene)</a:t>
            </a:r>
          </a:p>
          <a:p>
            <a:pPr lvl="1"/>
            <a:r>
              <a:rPr lang="en-US" dirty="0" smtClean="0"/>
              <a:t>Per Scene Uniform Buffer</a:t>
            </a:r>
          </a:p>
          <a:p>
            <a:pPr lvl="1"/>
            <a:r>
              <a:rPr lang="en-US" dirty="0" smtClean="0"/>
              <a:t>IB / VB and Input Layout</a:t>
            </a:r>
          </a:p>
          <a:p>
            <a:pPr lvl="1"/>
            <a:r>
              <a:rPr lang="en-US" dirty="0" err="1" smtClean="0"/>
              <a:t>Shader</a:t>
            </a:r>
            <a:r>
              <a:rPr lang="en-US" dirty="0" smtClean="0"/>
              <a:t> (Material)</a:t>
            </a:r>
          </a:p>
          <a:p>
            <a:pPr lvl="1"/>
            <a:r>
              <a:rPr lang="en-US" dirty="0" smtClean="0"/>
              <a:t>Per-material Uniform Buffer</a:t>
            </a:r>
          </a:p>
          <a:p>
            <a:pPr lvl="1"/>
            <a:r>
              <a:rPr lang="en-US" dirty="0" smtClean="0"/>
              <a:t>Per-object Uniform Buffer</a:t>
            </a:r>
            <a:endParaRPr lang="en-US" strike="sngStrike" dirty="0" smtClean="0"/>
          </a:p>
          <a:p>
            <a:pPr lvl="1"/>
            <a:r>
              <a:rPr lang="en-US" dirty="0" smtClean="0"/>
              <a:t>Per-piece Uniform Buffer</a:t>
            </a:r>
          </a:p>
          <a:p>
            <a:pPr lvl="1"/>
            <a:r>
              <a:rPr lang="en-US" dirty="0" smtClean="0"/>
              <a:t>Draw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27015" y="4926568"/>
            <a:ext cx="6793385" cy="1131332"/>
            <a:chOff x="2089708" y="4838700"/>
            <a:chExt cx="6793385" cy="1131332"/>
          </a:xfrm>
        </p:grpSpPr>
        <p:grpSp>
          <p:nvGrpSpPr>
            <p:cNvPr id="14" name="Group 13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17" name="Rectangle 16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952500"/>
            <a:ext cx="45521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updates (old and busted)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Scene Graph Traversal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visibleObjectSet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update(buffer,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draw(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8601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updates (new hotness)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Scene Graph Traversal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visibleObjectSet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update(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bufferFragment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3342C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visibleObjectSet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draw(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506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bufferFragma-wha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one buffer per object, we share UBOs for many objects.</a:t>
            </a:r>
          </a:p>
          <a:p>
            <a:r>
              <a:rPr lang="en-US" dirty="0" err="1" smtClean="0"/>
              <a:t>ie</a:t>
            </a:r>
            <a:r>
              <a:rPr lang="en-US" dirty="0" smtClean="0"/>
              <a:t>, given 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ObjectUniforms</a:t>
            </a:r>
            <a:r>
              <a:rPr lang="en-US" dirty="0"/>
              <a:t> { /* … */ };</a:t>
            </a:r>
            <a:br>
              <a:rPr lang="en-US" dirty="0"/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Old (probably not explicitly instantiated, </a:t>
            </a:r>
            <a:b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just scattered in GLSL)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ObjectUniforms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uniformData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New</a:t>
            </a:r>
            <a:br>
              <a:rPr lang="en-US" sz="20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ObjectUniforms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uniformData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ObjectsPerKickoff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Use persistent mapping for even more win here!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For large amounts of data (bones) consider SSBO.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Introducing </a:t>
            </a:r>
            <a:r>
              <a:rPr lang="en-US" dirty="0" err="1" smtClean="0">
                <a:solidFill>
                  <a:srgbClr val="FFFFFF"/>
                </a:solidFill>
              </a:rPr>
              <a:t>ARB_shader_storage_buffer_object</a:t>
            </a:r>
            <a:endParaRPr lang="en-US" dirty="0" smtClean="0">
              <a:solidFill>
                <a:srgbClr val="FFFFFF"/>
              </a:solidFill>
            </a:endParaRPr>
          </a:p>
          <a:p>
            <a:pPr lvl="0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9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SSBO?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“large” uniform buffer objects.</a:t>
            </a:r>
          </a:p>
          <a:p>
            <a:pPr lvl="1"/>
            <a:r>
              <a:rPr lang="en-US" dirty="0" smtClean="0"/>
              <a:t>Minimum required size to claim support is 16M.</a:t>
            </a:r>
          </a:p>
          <a:p>
            <a:r>
              <a:rPr lang="en-US" dirty="0" smtClean="0"/>
              <a:t>Accessed like uniforms in </a:t>
            </a:r>
            <a:r>
              <a:rPr lang="en-US" dirty="0" err="1" smtClean="0"/>
              <a:t>shader</a:t>
            </a:r>
            <a:endParaRPr lang="en-US" dirty="0" smtClean="0"/>
          </a:p>
          <a:p>
            <a:r>
              <a:rPr lang="en-US" dirty="0" smtClean="0"/>
              <a:t>Support for better packing (std430)</a:t>
            </a:r>
          </a:p>
          <a:p>
            <a:r>
              <a:rPr lang="en-US" dirty="0" smtClean="0"/>
              <a:t>Caveat: They are typically implemented in hardware as textures (and can introduce dependent texture reads)</a:t>
            </a:r>
          </a:p>
          <a:p>
            <a:pPr lvl="1"/>
            <a:r>
              <a:rPr lang="en-US" dirty="0" smtClean="0"/>
              <a:t>Just one of a laundry list of things to consider, not to discourage use.</a:t>
            </a:r>
          </a:p>
          <a:p>
            <a:r>
              <a:rPr lang="en-US" sz="1600" dirty="0">
                <a:hlinkClick r:id="rId2"/>
              </a:rPr>
              <a:t>http://www.opengl.org/registry/specs/ARB/shader_storage_buffer_object.txt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212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horror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1" y="1439863"/>
            <a:ext cx="10363200" cy="42529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UpdateParticleData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dstBuf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BindBuffer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(ARRAY_BUFFER, _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dstBuf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access = MAP_UNSYNCHRONIZED | MAP_WRITE_BIT;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particle in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allParticles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GetParticleSize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(particle);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void*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MapBuffer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(ARRAY_BUFFER, offset,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access);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(*(Particle*)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= *particle;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UnmapBuffer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(ARRAY_BUFFER);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offset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dataSize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Now render with everything.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4152900"/>
            <a:ext cx="2441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is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slow.</a:t>
            </a:r>
          </a:p>
        </p:txBody>
      </p:sp>
    </p:spTree>
    <p:extLst>
      <p:ext uri="{BB962C8B-B14F-4D97-AF65-F5344CB8AC3E}">
        <p14:creationId xmlns:p14="http://schemas.microsoft.com/office/powerpoint/2010/main" val="212513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Buffer Update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Frequency of Change</a:t>
            </a:r>
          </a:p>
          <a:p>
            <a:pPr lvl="1"/>
            <a:r>
              <a:rPr lang="en-US" dirty="0"/>
              <a:t>Render Target (scene)</a:t>
            </a:r>
          </a:p>
          <a:p>
            <a:pPr lvl="1"/>
            <a:r>
              <a:rPr lang="en-US" strike="sngStrike" dirty="0"/>
              <a:t>Per Scene Uniform </a:t>
            </a:r>
            <a:r>
              <a:rPr lang="en-US" strike="sngStrike" dirty="0" smtClean="0"/>
              <a:t>Buffer</a:t>
            </a:r>
          </a:p>
          <a:p>
            <a:pPr lvl="1"/>
            <a:r>
              <a:rPr lang="en-US" dirty="0" smtClean="0"/>
              <a:t>IB </a:t>
            </a:r>
            <a:r>
              <a:rPr lang="en-US" dirty="0"/>
              <a:t>/ VB and Input Layout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(Material)</a:t>
            </a:r>
          </a:p>
          <a:p>
            <a:pPr lvl="1"/>
            <a:r>
              <a:rPr lang="en-US" strike="sngStrike" dirty="0"/>
              <a:t>Per-material Uniform Buffer</a:t>
            </a:r>
          </a:p>
          <a:p>
            <a:pPr lvl="1"/>
            <a:r>
              <a:rPr lang="en-US" strike="sngStrike" dirty="0"/>
              <a:t>Per-object Uniform Buffer</a:t>
            </a:r>
          </a:p>
          <a:p>
            <a:pPr lvl="1"/>
            <a:r>
              <a:rPr lang="en-US" strike="sngStrike" dirty="0"/>
              <a:t>Per-piece Uniform Buffer</a:t>
            </a:r>
          </a:p>
          <a:p>
            <a:pPr lvl="1"/>
            <a:r>
              <a:rPr lang="en-US" dirty="0"/>
              <a:t>Draw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27015" y="4926568"/>
            <a:ext cx="6793385" cy="1131332"/>
            <a:chOff x="2089708" y="4838700"/>
            <a:chExt cx="6793385" cy="1131332"/>
          </a:xfrm>
        </p:grpSpPr>
        <p:grpSp>
          <p:nvGrpSpPr>
            <p:cNvPr id="5" name="Group 4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8" name="Rectangle 7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952500"/>
            <a:ext cx="45521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Frequency of Change</a:t>
            </a:r>
          </a:p>
          <a:p>
            <a:pPr lvl="1"/>
            <a:r>
              <a:rPr lang="en-US" dirty="0"/>
              <a:t>Render Target (scene)</a:t>
            </a:r>
          </a:p>
          <a:p>
            <a:pPr lvl="1"/>
            <a:r>
              <a:rPr lang="en-US" dirty="0" smtClean="0"/>
              <a:t>IB </a:t>
            </a:r>
            <a:r>
              <a:rPr lang="en-US" dirty="0"/>
              <a:t>/ VB and Input Layout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(Material)</a:t>
            </a:r>
          </a:p>
          <a:p>
            <a:pPr lvl="1"/>
            <a:r>
              <a:rPr lang="en-US" dirty="0" smtClean="0"/>
              <a:t>Draw ( * each object )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Hrrrrmmmmmm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952501"/>
            <a:ext cx="4571999" cy="32143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27015" y="4926568"/>
            <a:ext cx="6793385" cy="1131332"/>
            <a:chOff x="2089708" y="4838700"/>
            <a:chExt cx="6793385" cy="1131332"/>
          </a:xfrm>
        </p:grpSpPr>
        <p:grpSp>
          <p:nvGrpSpPr>
            <p:cNvPr id="6" name="Group 5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9" name="Rectangle 8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481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It’d be awesome if we could do all of those kickoffs at once.</a:t>
            </a:r>
          </a:p>
          <a:p>
            <a:r>
              <a:rPr lang="en-US" dirty="0" smtClean="0"/>
              <a:t>Validation is already only paid once</a:t>
            </a:r>
          </a:p>
          <a:p>
            <a:r>
              <a:rPr lang="en-US" dirty="0" smtClean="0"/>
              <a:t>But we could just pay the constant startup cost once.</a:t>
            </a:r>
          </a:p>
          <a:p>
            <a:r>
              <a:rPr lang="en-US" dirty="0" smtClean="0"/>
              <a:t>If only…….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It’d be awesome if we could do all of those kickoffs at once.</a:t>
            </a:r>
          </a:p>
          <a:p>
            <a:r>
              <a:rPr lang="en-US" dirty="0" smtClean="0"/>
              <a:t>Validation is already only paid once</a:t>
            </a:r>
          </a:p>
          <a:p>
            <a:r>
              <a:rPr lang="en-US" dirty="0" smtClean="0"/>
              <a:t>But we could just pay the constant startup cost once.</a:t>
            </a:r>
          </a:p>
          <a:p>
            <a:r>
              <a:rPr lang="en-US" dirty="0" smtClean="0"/>
              <a:t>If only…….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Introducing </a:t>
            </a:r>
            <a:r>
              <a:rPr lang="en-US" dirty="0" err="1" smtClean="0"/>
              <a:t>ARB_multi_draw_indirect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ARB_multi_draw_indirect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you to specify parameters to draw commands from a buffer.</a:t>
            </a:r>
          </a:p>
          <a:p>
            <a:pPr lvl="1"/>
            <a:r>
              <a:rPr lang="en-US" dirty="0" smtClean="0"/>
              <a:t>This means you can generate those parameters wide (on the CPU)</a:t>
            </a:r>
          </a:p>
          <a:p>
            <a:pPr lvl="1"/>
            <a:r>
              <a:rPr lang="en-US" dirty="0" smtClean="0"/>
              <a:t>Or even on the GPU, via compute program.</a:t>
            </a:r>
          </a:p>
          <a:p>
            <a:r>
              <a:rPr lang="en-US" sz="1600" dirty="0">
                <a:hlinkClick r:id="rId2"/>
              </a:rPr>
              <a:t>http://www.opengl.org/registry/specs/ARB/multi_draw_indirect.txt</a:t>
            </a:r>
            <a:endParaRPr lang="en-US" sz="1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ARB_multi_draw_indirect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MultiDrawElementsIndirect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enum</a:t>
            </a:r>
            <a:r>
              <a:rPr lang="en-US" sz="2000" dirty="0" smtClean="0">
                <a:latin typeface="Courier New"/>
                <a:cs typeface="Courier New"/>
              </a:rPr>
              <a:t> mode,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                       </a:t>
            </a:r>
            <a:r>
              <a:rPr lang="en-US" sz="2000" dirty="0" err="1" smtClean="0">
                <a:latin typeface="Courier New"/>
                <a:cs typeface="Courier New"/>
              </a:rPr>
              <a:t>enum</a:t>
            </a:r>
            <a:r>
              <a:rPr lang="en-US" sz="2000" dirty="0" smtClean="0">
                <a:latin typeface="Courier New"/>
                <a:cs typeface="Courier New"/>
              </a:rPr>
              <a:t> type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                       </a:t>
            </a:r>
            <a:r>
              <a:rPr lang="en-US" sz="2000" dirty="0" err="1" smtClean="0">
                <a:latin typeface="Courier New"/>
                <a:cs typeface="Courier New"/>
              </a:rPr>
              <a:t>const</a:t>
            </a:r>
            <a:r>
              <a:rPr lang="en-US" sz="2000" dirty="0" smtClean="0">
                <a:latin typeface="Courier New"/>
                <a:cs typeface="Courier New"/>
              </a:rPr>
              <a:t> void* indirect,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                           </a:t>
            </a:r>
            <a:r>
              <a:rPr lang="en-US" sz="2000" dirty="0" err="1" smtClean="0">
                <a:latin typeface="Courier New"/>
                <a:cs typeface="Courier New"/>
              </a:rPr>
              <a:t>sizei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primcount</a:t>
            </a:r>
            <a:r>
              <a:rPr lang="en-US" sz="2000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                             </a:t>
            </a:r>
            <a:r>
              <a:rPr lang="en-US" sz="2000" dirty="0" err="1" smtClean="0">
                <a:latin typeface="Courier New"/>
                <a:cs typeface="Courier New"/>
              </a:rPr>
              <a:t>sizei</a:t>
            </a:r>
            <a:r>
              <a:rPr lang="en-US" sz="2000" dirty="0" smtClean="0">
                <a:latin typeface="Courier New"/>
                <a:cs typeface="Courier New"/>
              </a:rPr>
              <a:t> stride);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606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ARB_multi_draw_indirect</a:t>
            </a:r>
            <a:r>
              <a:rPr lang="en-US" dirty="0" smtClean="0"/>
              <a:t>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const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ubyte</a:t>
            </a:r>
            <a:r>
              <a:rPr lang="en-US" sz="2000" dirty="0">
                <a:latin typeface="Courier New"/>
                <a:cs typeface="Courier New"/>
              </a:rPr>
              <a:t> * </a:t>
            </a:r>
            <a:r>
              <a:rPr lang="en-US" sz="2000" dirty="0" err="1">
                <a:latin typeface="Courier New"/>
                <a:cs typeface="Courier New"/>
              </a:rPr>
              <a:t>ptr</a:t>
            </a:r>
            <a:r>
              <a:rPr lang="en-US" sz="2000" dirty="0">
                <a:latin typeface="Courier New"/>
                <a:cs typeface="Courier New"/>
              </a:rPr>
              <a:t> = (</a:t>
            </a:r>
            <a:r>
              <a:rPr lang="en-US" sz="2000" dirty="0" err="1">
                <a:latin typeface="Courier New"/>
                <a:cs typeface="Courier New"/>
              </a:rPr>
              <a:t>const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ubyte</a:t>
            </a:r>
            <a:r>
              <a:rPr lang="en-US" sz="2000" dirty="0">
                <a:latin typeface="Courier New"/>
                <a:cs typeface="Courier New"/>
              </a:rPr>
              <a:t> *)indirect;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for (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 = 0; 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 &lt; </a:t>
            </a:r>
            <a:r>
              <a:rPr lang="en-US" sz="2000" dirty="0" err="1">
                <a:latin typeface="Courier New"/>
                <a:cs typeface="Courier New"/>
              </a:rPr>
              <a:t>primcount</a:t>
            </a:r>
            <a:r>
              <a:rPr lang="en-US" sz="2000" dirty="0">
                <a:latin typeface="Courier New"/>
                <a:cs typeface="Courier New"/>
              </a:rPr>
              <a:t>; </a:t>
            </a:r>
            <a:r>
              <a:rPr lang="en-US" sz="2000" dirty="0" err="1">
                <a:latin typeface="Courier New"/>
                <a:cs typeface="Courier New"/>
              </a:rPr>
              <a:t>i</a:t>
            </a:r>
            <a:r>
              <a:rPr lang="en-US" sz="2000" dirty="0">
                <a:latin typeface="Courier New"/>
                <a:cs typeface="Courier New"/>
              </a:rPr>
              <a:t>++) {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DrawArraysIndirect</a:t>
            </a:r>
            <a:r>
              <a:rPr lang="en-US" sz="2000" dirty="0">
                <a:latin typeface="Courier New"/>
                <a:cs typeface="Courier New"/>
              </a:rPr>
              <a:t>(mode,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                 (</a:t>
            </a:r>
            <a:r>
              <a:rPr lang="en-US" sz="2000" dirty="0" err="1">
                <a:latin typeface="Courier New"/>
                <a:cs typeface="Courier New"/>
              </a:rPr>
              <a:t>DrawArraysIndirectCommand</a:t>
            </a:r>
            <a:r>
              <a:rPr lang="en-US" sz="2000" dirty="0">
                <a:latin typeface="Courier New"/>
                <a:cs typeface="Courier New"/>
              </a:rPr>
              <a:t>*)</a:t>
            </a:r>
            <a:r>
              <a:rPr lang="en-US" sz="2000" dirty="0" err="1">
                <a:latin typeface="Courier New"/>
                <a:cs typeface="Courier New"/>
              </a:rPr>
              <a:t>ptr</a:t>
            </a:r>
            <a:r>
              <a:rPr lang="en-US" sz="20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if (stride == 0)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{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</a:t>
            </a:r>
            <a:r>
              <a:rPr lang="en-US" sz="2000" dirty="0" err="1">
                <a:latin typeface="Courier New"/>
                <a:cs typeface="Courier New"/>
              </a:rPr>
              <a:t>ptr</a:t>
            </a:r>
            <a:r>
              <a:rPr lang="en-US" sz="2000" dirty="0">
                <a:latin typeface="Courier New"/>
                <a:cs typeface="Courier New"/>
              </a:rPr>
              <a:t> += </a:t>
            </a:r>
            <a:r>
              <a:rPr lang="en-US" sz="2000" dirty="0" err="1">
                <a:latin typeface="Courier New"/>
                <a:cs typeface="Courier New"/>
              </a:rPr>
              <a:t>sizeof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dirty="0" err="1">
                <a:latin typeface="Courier New"/>
                <a:cs typeface="Courier New"/>
              </a:rPr>
              <a:t>DrawArraysIndirectCommand</a:t>
            </a:r>
            <a:r>
              <a:rPr lang="en-US" sz="2000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} else {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  </a:t>
            </a:r>
            <a:r>
              <a:rPr lang="en-US" sz="2000" dirty="0" err="1">
                <a:latin typeface="Courier New"/>
                <a:cs typeface="Courier New"/>
              </a:rPr>
              <a:t>ptr</a:t>
            </a:r>
            <a:r>
              <a:rPr lang="en-US" sz="2000" dirty="0">
                <a:latin typeface="Courier New"/>
                <a:cs typeface="Courier New"/>
              </a:rPr>
              <a:t> += stride;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96889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7650"/>
            <a:ext cx="9204325" cy="58477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DrawArraysIndirectCommand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primCount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first;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baseInstance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DrawArraysIndirectCommand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0566454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which </a:t>
            </a:r>
            <a:r>
              <a:rPr lang="en-US" dirty="0" err="1" smtClean="0"/>
              <a:t>shader</a:t>
            </a:r>
            <a:r>
              <a:rPr lang="en-US" dirty="0" smtClean="0"/>
              <a:t> data is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ARB_shader_draw_parameters</a:t>
            </a:r>
            <a:r>
              <a:rPr lang="en-US" dirty="0" smtClean="0"/>
              <a:t>, a necessary companion to </a:t>
            </a:r>
            <a:r>
              <a:rPr lang="en-US" dirty="0" err="1" smtClean="0"/>
              <a:t>ARB_multi_draw_indirect</a:t>
            </a:r>
            <a:endParaRPr lang="en-US" dirty="0" smtClean="0"/>
          </a:p>
          <a:p>
            <a:r>
              <a:rPr lang="en-US" dirty="0" smtClean="0"/>
              <a:t>Adds a </a:t>
            </a:r>
            <a:r>
              <a:rPr lang="en-US" dirty="0" err="1" smtClean="0"/>
              <a:t>builtin</a:t>
            </a:r>
            <a:r>
              <a:rPr lang="en-US" dirty="0" smtClean="0"/>
              <a:t> to the VS: </a:t>
            </a:r>
            <a:r>
              <a:rPr lang="en-US" dirty="0" err="1" smtClean="0"/>
              <a:t>DrawID</a:t>
            </a:r>
            <a:r>
              <a:rPr lang="en-US" dirty="0" smtClean="0"/>
              <a:t> (</a:t>
            </a:r>
            <a:r>
              <a:rPr lang="en-US" dirty="0" err="1" smtClean="0"/>
              <a:t>InstanceID</a:t>
            </a:r>
            <a:r>
              <a:rPr lang="en-US" dirty="0" smtClean="0"/>
              <a:t> already available)</a:t>
            </a:r>
          </a:p>
          <a:p>
            <a:pPr lvl="1"/>
            <a:r>
              <a:rPr lang="en-US" dirty="0" smtClean="0"/>
              <a:t>This tells you which command of a </a:t>
            </a:r>
            <a:r>
              <a:rPr lang="en-US" dirty="0" err="1" smtClean="0"/>
              <a:t>MultiDraw</a:t>
            </a:r>
            <a:r>
              <a:rPr lang="en-US" dirty="0" smtClean="0"/>
              <a:t> command is being executed.</a:t>
            </a:r>
          </a:p>
          <a:p>
            <a:pPr lvl="1"/>
            <a:r>
              <a:rPr lang="en-US" dirty="0" smtClean="0"/>
              <a:t>When not using </a:t>
            </a:r>
            <a:r>
              <a:rPr lang="en-US" dirty="0" err="1" smtClean="0"/>
              <a:t>MultiDraw</a:t>
            </a:r>
            <a:r>
              <a:rPr lang="en-US" dirty="0" smtClean="0"/>
              <a:t>, the </a:t>
            </a:r>
            <a:r>
              <a:rPr lang="en-US" dirty="0" err="1" smtClean="0"/>
              <a:t>builtin</a:t>
            </a:r>
            <a:r>
              <a:rPr lang="en-US" dirty="0" smtClean="0"/>
              <a:t> is specified to be 0.</a:t>
            </a:r>
          </a:p>
          <a:p>
            <a:r>
              <a:rPr lang="en-US" dirty="0" smtClean="0"/>
              <a:t>Caveat: Right now, you have to pass this down to other </a:t>
            </a:r>
            <a:r>
              <a:rPr lang="en-US" dirty="0" err="1" smtClean="0"/>
              <a:t>shader</a:t>
            </a:r>
            <a:r>
              <a:rPr lang="en-US" dirty="0" smtClean="0"/>
              <a:t> stages as an </a:t>
            </a:r>
            <a:r>
              <a:rPr lang="en-US" dirty="0" err="1" smtClean="0"/>
              <a:t>interpolant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Hoping to have that rectified via ARB or EXT extension “real soon now.”</a:t>
            </a:r>
          </a:p>
          <a:p>
            <a:r>
              <a:rPr lang="en-US" sz="1600" dirty="0">
                <a:hlinkClick r:id="rId2"/>
              </a:rPr>
              <a:t>http://www.opengl.org/registry/specs/ARB/shader_draw_parameters.txt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887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</a:t>
            </a:r>
            <a:r>
              <a:rPr lang="en-US" dirty="0" err="1" smtClean="0"/>
              <a:t>Perf</a:t>
            </a:r>
            <a:r>
              <a:rPr lang="en-US" dirty="0" smtClean="0"/>
              <a:t> is massively better </a:t>
            </a:r>
          </a:p>
          <a:p>
            <a:pPr lvl="1"/>
            <a:r>
              <a:rPr lang="en-US" dirty="0" smtClean="0"/>
              <a:t>5-30x increase in number of distinct objects / s</a:t>
            </a:r>
          </a:p>
          <a:p>
            <a:r>
              <a:rPr lang="en-US" dirty="0" smtClean="0"/>
              <a:t>Interaction with driver is decreased ~75%</a:t>
            </a:r>
          </a:p>
          <a:p>
            <a:r>
              <a:rPr lang="en-US" dirty="0" smtClean="0"/>
              <a:t>Note: GPU </a:t>
            </a:r>
            <a:r>
              <a:rPr lang="en-US" dirty="0" err="1" smtClean="0"/>
              <a:t>perf</a:t>
            </a:r>
            <a:r>
              <a:rPr lang="en-US" dirty="0" smtClean="0"/>
              <a:t> can be affected negatively (although not too badly)</a:t>
            </a:r>
          </a:p>
          <a:p>
            <a:endParaRPr lang="en-US" dirty="0" smtClean="0"/>
          </a:p>
          <a:p>
            <a:r>
              <a:rPr lang="en-US" dirty="0" smtClean="0"/>
              <a:t>As always:  Profile, profile, profile.</a:t>
            </a:r>
          </a:p>
        </p:txBody>
      </p:sp>
    </p:spTree>
    <p:extLst>
      <p:ext uri="{BB962C8B-B14F-4D97-AF65-F5344CB8AC3E}">
        <p14:creationId xmlns:p14="http://schemas.microsoft.com/office/powerpoint/2010/main" val="270560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 quick interlude on modern GL drivers</a:t>
            </a:r>
          </a:p>
          <a:p>
            <a:r>
              <a:rPr lang="en-US" dirty="0" smtClean="0"/>
              <a:t>In the application (client) thread, the driver is </a:t>
            </a:r>
            <a:r>
              <a:rPr lang="en-US" b="0" dirty="0" smtClean="0"/>
              <a:t>very thin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simply packages work to hand off to the server thread.</a:t>
            </a:r>
          </a:p>
          <a:p>
            <a:r>
              <a:rPr lang="en-US" dirty="0" smtClean="0"/>
              <a:t>The server thread does the real processing</a:t>
            </a:r>
          </a:p>
          <a:p>
            <a:pPr lvl="1"/>
            <a:r>
              <a:rPr lang="en-US" dirty="0" smtClean="0"/>
              <a:t>It turns command sequences into push buffer fragments.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8113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1" y="952501"/>
            <a:ext cx="4571999" cy="32143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4229100"/>
            <a:ext cx="6793385" cy="1131332"/>
            <a:chOff x="2089708" y="4838700"/>
            <a:chExt cx="6793385" cy="1131332"/>
          </a:xfrm>
        </p:grpSpPr>
        <p:grpSp>
          <p:nvGrpSpPr>
            <p:cNvPr id="6" name="Group 5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9" name="Rectangle 8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062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Visualized Results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52499"/>
            <a:ext cx="4572000" cy="323753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81000" y="4229100"/>
            <a:ext cx="6793385" cy="1131332"/>
            <a:chOff x="2089708" y="4838700"/>
            <a:chExt cx="6793385" cy="1131332"/>
          </a:xfrm>
        </p:grpSpPr>
        <p:grpSp>
          <p:nvGrpSpPr>
            <p:cNvPr id="28" name="Group 27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31" name="Rectangle 30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 rot="16200000">
            <a:off x="4952002" y="5055632"/>
            <a:ext cx="228600" cy="228600"/>
          </a:xfrm>
          <a:prstGeom prst="rect">
            <a:avLst/>
          </a:prstGeom>
          <a:solidFill>
            <a:srgbClr val="255E86"/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55E8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6802" y="497943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5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came from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52500"/>
            <a:ext cx="4570605" cy="321334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81000" y="4229100"/>
            <a:ext cx="6793385" cy="1131332"/>
            <a:chOff x="2089708" y="4838700"/>
            <a:chExt cx="6793385" cy="1131332"/>
          </a:xfrm>
        </p:grpSpPr>
        <p:grpSp>
          <p:nvGrpSpPr>
            <p:cNvPr id="25" name="Group 24"/>
            <p:cNvGrpSpPr/>
            <p:nvPr/>
          </p:nvGrpSpPr>
          <p:grpSpPr>
            <a:xfrm>
              <a:off x="2089708" y="4838700"/>
              <a:ext cx="6793385" cy="1131332"/>
              <a:chOff x="3352800" y="4838700"/>
              <a:chExt cx="6793385" cy="1131332"/>
            </a:xfrm>
          </p:grpSpPr>
          <p:sp>
            <p:nvSpPr>
              <p:cNvPr id="28" name="Rectangle 27"/>
              <p:cNvSpPr/>
              <p:nvPr/>
            </p:nvSpPr>
            <p:spPr>
              <a:xfrm rot="16200000">
                <a:off x="3352800" y="4926568"/>
                <a:ext cx="228600" cy="228600"/>
              </a:xfrm>
              <a:prstGeom prst="rect">
                <a:avLst/>
              </a:prstGeom>
              <a:solidFill>
                <a:srgbClr val="F3000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3352800" y="5307568"/>
                <a:ext cx="228600" cy="2286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3352800" y="5676900"/>
                <a:ext cx="228600" cy="228600"/>
              </a:xfrm>
              <a:prstGeom prst="rect">
                <a:avLst/>
              </a:prstGeom>
              <a:solidFill>
                <a:srgbClr val="FF8016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5606492" y="4914900"/>
                <a:ext cx="228600" cy="228600"/>
              </a:xfrm>
              <a:prstGeom prst="rect">
                <a:avLst/>
              </a:prstGeom>
              <a:solidFill>
                <a:srgbClr val="D42957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5606492" y="5295900"/>
                <a:ext cx="228600" cy="22860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6200000">
                <a:off x="7924800" y="52959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6200000">
                <a:off x="7924800" y="4914900"/>
                <a:ext cx="228600" cy="22860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57600" y="4850368"/>
                <a:ext cx="1643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 Target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57600" y="5219700"/>
                <a:ext cx="106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Program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57600" y="5600700"/>
                <a:ext cx="680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ROP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911292" y="4838700"/>
                <a:ext cx="941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Texture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911292" y="5219700"/>
                <a:ext cx="1519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UBO Binding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229600" y="4838700"/>
                <a:ext cx="19165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Uniform Updates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229600" y="5219700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Draw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16200000">
              <a:off x="4343400" y="5676900"/>
              <a:ext cx="228600" cy="228600"/>
            </a:xfrm>
            <a:prstGeom prst="rect">
              <a:avLst/>
            </a:prstGeom>
            <a:solidFill>
              <a:srgbClr val="B9E700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8200" y="5600700"/>
              <a:ext cx="164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Vertex Format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97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forth and work magnify.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5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</a:t>
            </a:r>
            <a:r>
              <a:rPr lang="en-US" dirty="0" err="1" smtClean="0"/>
              <a:t>mcdonald</a:t>
            </a:r>
            <a:r>
              <a:rPr lang="en-US" dirty="0" smtClean="0"/>
              <a:t> at </a:t>
            </a:r>
            <a:r>
              <a:rPr lang="en-US" dirty="0" err="1" smtClean="0"/>
              <a:t>nvidia</a:t>
            </a:r>
            <a:r>
              <a:rPr lang="en-US" dirty="0" smtClean="0"/>
              <a:t> dot com</a:t>
            </a:r>
          </a:p>
          <a:p>
            <a:r>
              <a:rPr lang="en-US" dirty="0" err="1" smtClean="0"/>
              <a:t>cass</a:t>
            </a:r>
            <a:r>
              <a:rPr lang="en-US" dirty="0" smtClean="0"/>
              <a:t> at </a:t>
            </a:r>
            <a:r>
              <a:rPr lang="en-US" dirty="0" err="1" smtClean="0"/>
              <a:t>nvidia</a:t>
            </a:r>
            <a:r>
              <a:rPr lang="en-US" smtClean="0"/>
              <a:t> dot 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3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Driver </a:t>
            </a:r>
            <a:r>
              <a:rPr lang="en-US" dirty="0"/>
              <a:t>I</a:t>
            </a:r>
            <a:r>
              <a:rPr lang="en-US" dirty="0" smtClean="0"/>
              <a:t>nteraction Visualized</a:t>
            </a:r>
            <a:endParaRPr lang="en-US" dirty="0"/>
          </a:p>
        </p:txBody>
      </p:sp>
      <p:grpSp>
        <p:nvGrpSpPr>
          <p:cNvPr id="1530" name="Group 1529"/>
          <p:cNvGrpSpPr/>
          <p:nvPr/>
        </p:nvGrpSpPr>
        <p:grpSpPr>
          <a:xfrm flipV="1">
            <a:off x="1778474" y="3195586"/>
            <a:ext cx="8619453" cy="262479"/>
            <a:chOff x="774798" y="2461081"/>
            <a:chExt cx="9738334" cy="646617"/>
          </a:xfrm>
        </p:grpSpPr>
        <p:sp>
          <p:nvSpPr>
            <p:cNvPr id="1670" name="Rounded Rectangle 152"/>
            <p:cNvSpPr/>
            <p:nvPr/>
          </p:nvSpPr>
          <p:spPr bwMode="auto">
            <a:xfrm>
              <a:off x="774798" y="2461083"/>
              <a:ext cx="336599" cy="646615"/>
            </a:xfrm>
            <a:prstGeom prst="round2SameRect">
              <a:avLst>
                <a:gd name="adj1" fmla="val 3630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1" name="Rounded Rectangle 153"/>
            <p:cNvSpPr/>
            <p:nvPr/>
          </p:nvSpPr>
          <p:spPr bwMode="auto">
            <a:xfrm>
              <a:off x="1111397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2" name="Rounded Rectangle 154"/>
            <p:cNvSpPr/>
            <p:nvPr/>
          </p:nvSpPr>
          <p:spPr bwMode="auto">
            <a:xfrm>
              <a:off x="1445059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3" name="Rounded Rectangle 155"/>
            <p:cNvSpPr/>
            <p:nvPr/>
          </p:nvSpPr>
          <p:spPr bwMode="auto">
            <a:xfrm>
              <a:off x="1781658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4" name="Rounded Rectangle 156"/>
            <p:cNvSpPr/>
            <p:nvPr/>
          </p:nvSpPr>
          <p:spPr bwMode="auto">
            <a:xfrm>
              <a:off x="2119106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5" name="Rounded Rectangle 157"/>
            <p:cNvSpPr/>
            <p:nvPr/>
          </p:nvSpPr>
          <p:spPr bwMode="auto">
            <a:xfrm>
              <a:off x="2455705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6" name="Rounded Rectangle 158"/>
            <p:cNvSpPr/>
            <p:nvPr/>
          </p:nvSpPr>
          <p:spPr bwMode="auto">
            <a:xfrm>
              <a:off x="2789367" y="2461083"/>
              <a:ext cx="336599" cy="646615"/>
            </a:xfrm>
            <a:prstGeom prst="round2SameRect">
              <a:avLst>
                <a:gd name="adj1" fmla="val 2943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7" name="Rounded Rectangle 159"/>
            <p:cNvSpPr/>
            <p:nvPr/>
          </p:nvSpPr>
          <p:spPr bwMode="auto">
            <a:xfrm>
              <a:off x="3125966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8" name="Rounded Rectangle 160"/>
            <p:cNvSpPr/>
            <p:nvPr/>
          </p:nvSpPr>
          <p:spPr bwMode="auto">
            <a:xfrm>
              <a:off x="3459628" y="2461083"/>
              <a:ext cx="336599" cy="646615"/>
            </a:xfrm>
            <a:prstGeom prst="round2SameRect">
              <a:avLst>
                <a:gd name="adj1" fmla="val 28451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79" name="Rounded Rectangle 161"/>
            <p:cNvSpPr/>
            <p:nvPr/>
          </p:nvSpPr>
          <p:spPr bwMode="auto">
            <a:xfrm>
              <a:off x="3796227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0" name="Rounded Rectangle 162"/>
            <p:cNvSpPr/>
            <p:nvPr/>
          </p:nvSpPr>
          <p:spPr bwMode="auto">
            <a:xfrm>
              <a:off x="4129889" y="2461081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1" name="Rounded Rectangle 163"/>
            <p:cNvSpPr/>
            <p:nvPr/>
          </p:nvSpPr>
          <p:spPr bwMode="auto">
            <a:xfrm>
              <a:off x="4466488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2" name="Rounded Rectangle 164"/>
            <p:cNvSpPr/>
            <p:nvPr/>
          </p:nvSpPr>
          <p:spPr bwMode="auto">
            <a:xfrm>
              <a:off x="4803936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3" name="Rounded Rectangle 165"/>
            <p:cNvSpPr/>
            <p:nvPr/>
          </p:nvSpPr>
          <p:spPr bwMode="auto">
            <a:xfrm>
              <a:off x="5140535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4" name="Rounded Rectangle 166"/>
            <p:cNvSpPr/>
            <p:nvPr/>
          </p:nvSpPr>
          <p:spPr bwMode="auto">
            <a:xfrm>
              <a:off x="5474197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5" name="Rounded Rectangle 167"/>
            <p:cNvSpPr/>
            <p:nvPr/>
          </p:nvSpPr>
          <p:spPr bwMode="auto">
            <a:xfrm>
              <a:off x="5810796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6" name="Rounded Rectangle 168"/>
            <p:cNvSpPr/>
            <p:nvPr/>
          </p:nvSpPr>
          <p:spPr bwMode="auto">
            <a:xfrm>
              <a:off x="6147395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7" name="Rounded Rectangle 169"/>
            <p:cNvSpPr/>
            <p:nvPr/>
          </p:nvSpPr>
          <p:spPr bwMode="auto">
            <a:xfrm>
              <a:off x="6483994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8" name="Rounded Rectangle 170"/>
            <p:cNvSpPr/>
            <p:nvPr/>
          </p:nvSpPr>
          <p:spPr bwMode="auto">
            <a:xfrm>
              <a:off x="6817656" y="2461081"/>
              <a:ext cx="336599" cy="646615"/>
            </a:xfrm>
            <a:prstGeom prst="round2SameRect">
              <a:avLst>
                <a:gd name="adj1" fmla="val 31397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89" name="Rounded Rectangle 171"/>
            <p:cNvSpPr/>
            <p:nvPr/>
          </p:nvSpPr>
          <p:spPr bwMode="auto">
            <a:xfrm>
              <a:off x="7154255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0" name="Rounded Rectangle 172"/>
            <p:cNvSpPr/>
            <p:nvPr/>
          </p:nvSpPr>
          <p:spPr bwMode="auto">
            <a:xfrm>
              <a:off x="7491703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1" name="Rounded Rectangle 173"/>
            <p:cNvSpPr/>
            <p:nvPr/>
          </p:nvSpPr>
          <p:spPr bwMode="auto">
            <a:xfrm>
              <a:off x="7828302" y="2461083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2" name="Rounded Rectangle 174"/>
            <p:cNvSpPr/>
            <p:nvPr/>
          </p:nvSpPr>
          <p:spPr bwMode="auto">
            <a:xfrm>
              <a:off x="8161964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3" name="Rounded Rectangle 175"/>
            <p:cNvSpPr/>
            <p:nvPr/>
          </p:nvSpPr>
          <p:spPr bwMode="auto">
            <a:xfrm>
              <a:off x="8498563" y="2461081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4" name="Rounded Rectangle 176"/>
            <p:cNvSpPr/>
            <p:nvPr/>
          </p:nvSpPr>
          <p:spPr bwMode="auto">
            <a:xfrm>
              <a:off x="883137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5" name="Rounded Rectangle 177"/>
            <p:cNvSpPr/>
            <p:nvPr/>
          </p:nvSpPr>
          <p:spPr bwMode="auto">
            <a:xfrm>
              <a:off x="9168824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6" name="Rounded Rectangle 178"/>
            <p:cNvSpPr/>
            <p:nvPr/>
          </p:nvSpPr>
          <p:spPr bwMode="auto">
            <a:xfrm>
              <a:off x="950248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7" name="Rounded Rectangle 179"/>
            <p:cNvSpPr/>
            <p:nvPr/>
          </p:nvSpPr>
          <p:spPr bwMode="auto">
            <a:xfrm>
              <a:off x="9839085" y="2461081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98" name="Rounded Rectangle 180"/>
            <p:cNvSpPr/>
            <p:nvPr/>
          </p:nvSpPr>
          <p:spPr bwMode="auto">
            <a:xfrm>
              <a:off x="10176533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31" name="Straight Connector 1530"/>
          <p:cNvCxnSpPr/>
          <p:nvPr/>
        </p:nvCxnSpPr>
        <p:spPr bwMode="auto">
          <a:xfrm>
            <a:off x="640214" y="2095500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532" name="Group 1531"/>
          <p:cNvGrpSpPr/>
          <p:nvPr/>
        </p:nvGrpSpPr>
        <p:grpSpPr>
          <a:xfrm>
            <a:off x="696505" y="2388617"/>
            <a:ext cx="9510631" cy="524958"/>
            <a:chOff x="774798" y="2461081"/>
            <a:chExt cx="10745194" cy="646617"/>
          </a:xfrm>
        </p:grpSpPr>
        <p:sp>
          <p:nvSpPr>
            <p:cNvPr id="1638" name="Rounded Rectangle 1637"/>
            <p:cNvSpPr/>
            <p:nvPr/>
          </p:nvSpPr>
          <p:spPr bwMode="auto">
            <a:xfrm>
              <a:off x="10846794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9" name="Rounded Rectangle 1638"/>
            <p:cNvSpPr/>
            <p:nvPr/>
          </p:nvSpPr>
          <p:spPr bwMode="auto">
            <a:xfrm>
              <a:off x="11183393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0" name="Rounded Rectangle 1639"/>
            <p:cNvSpPr/>
            <p:nvPr/>
          </p:nvSpPr>
          <p:spPr bwMode="auto">
            <a:xfrm>
              <a:off x="774798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1" name="Rounded Rectangle 1640"/>
            <p:cNvSpPr/>
            <p:nvPr/>
          </p:nvSpPr>
          <p:spPr bwMode="auto">
            <a:xfrm>
              <a:off x="1111397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2" name="Rounded Rectangle 1641"/>
            <p:cNvSpPr/>
            <p:nvPr/>
          </p:nvSpPr>
          <p:spPr bwMode="auto">
            <a:xfrm>
              <a:off x="1445059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3" name="Rounded Rectangle 1642"/>
            <p:cNvSpPr/>
            <p:nvPr/>
          </p:nvSpPr>
          <p:spPr bwMode="auto">
            <a:xfrm>
              <a:off x="1781658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4" name="Rounded Rectangle 1643"/>
            <p:cNvSpPr/>
            <p:nvPr/>
          </p:nvSpPr>
          <p:spPr bwMode="auto">
            <a:xfrm>
              <a:off x="2119106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5" name="Rounded Rectangle 1644"/>
            <p:cNvSpPr/>
            <p:nvPr/>
          </p:nvSpPr>
          <p:spPr bwMode="auto">
            <a:xfrm>
              <a:off x="2455705" y="2461083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6" name="Rounded Rectangle 1645"/>
            <p:cNvSpPr/>
            <p:nvPr/>
          </p:nvSpPr>
          <p:spPr bwMode="auto">
            <a:xfrm>
              <a:off x="2789367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7" name="Rounded Rectangle 1646"/>
            <p:cNvSpPr/>
            <p:nvPr/>
          </p:nvSpPr>
          <p:spPr bwMode="auto">
            <a:xfrm>
              <a:off x="3125966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8" name="Rounded Rectangle 1647"/>
            <p:cNvSpPr/>
            <p:nvPr/>
          </p:nvSpPr>
          <p:spPr bwMode="auto">
            <a:xfrm>
              <a:off x="3459628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49" name="Rounded Rectangle 1648"/>
            <p:cNvSpPr/>
            <p:nvPr/>
          </p:nvSpPr>
          <p:spPr bwMode="auto">
            <a:xfrm>
              <a:off x="3796227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0" name="Rounded Rectangle 1649"/>
            <p:cNvSpPr/>
            <p:nvPr/>
          </p:nvSpPr>
          <p:spPr bwMode="auto">
            <a:xfrm>
              <a:off x="4129889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1" name="Rounded Rectangle 1650"/>
            <p:cNvSpPr/>
            <p:nvPr/>
          </p:nvSpPr>
          <p:spPr bwMode="auto">
            <a:xfrm>
              <a:off x="4466488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2" name="Rounded Rectangle 1651"/>
            <p:cNvSpPr/>
            <p:nvPr/>
          </p:nvSpPr>
          <p:spPr bwMode="auto">
            <a:xfrm>
              <a:off x="4803936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3" name="Rounded Rectangle 1652"/>
            <p:cNvSpPr/>
            <p:nvPr/>
          </p:nvSpPr>
          <p:spPr bwMode="auto">
            <a:xfrm>
              <a:off x="5140535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4" name="Rounded Rectangle 1653"/>
            <p:cNvSpPr/>
            <p:nvPr/>
          </p:nvSpPr>
          <p:spPr bwMode="auto">
            <a:xfrm>
              <a:off x="5474197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5" name="Rounded Rectangle 1654"/>
            <p:cNvSpPr/>
            <p:nvPr/>
          </p:nvSpPr>
          <p:spPr bwMode="auto">
            <a:xfrm>
              <a:off x="5810796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6" name="Rounded Rectangle 1655"/>
            <p:cNvSpPr/>
            <p:nvPr/>
          </p:nvSpPr>
          <p:spPr bwMode="auto">
            <a:xfrm>
              <a:off x="6147395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7" name="Rounded Rectangle 1656"/>
            <p:cNvSpPr/>
            <p:nvPr/>
          </p:nvSpPr>
          <p:spPr bwMode="auto">
            <a:xfrm>
              <a:off x="6483994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8" name="Rounded Rectangle 1657"/>
            <p:cNvSpPr/>
            <p:nvPr/>
          </p:nvSpPr>
          <p:spPr bwMode="auto">
            <a:xfrm>
              <a:off x="6817656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59" name="Rounded Rectangle 1658"/>
            <p:cNvSpPr/>
            <p:nvPr/>
          </p:nvSpPr>
          <p:spPr bwMode="auto">
            <a:xfrm>
              <a:off x="7154255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0" name="Rounded Rectangle 1659"/>
            <p:cNvSpPr/>
            <p:nvPr/>
          </p:nvSpPr>
          <p:spPr bwMode="auto">
            <a:xfrm>
              <a:off x="7491703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1" name="Rounded Rectangle 1660"/>
            <p:cNvSpPr/>
            <p:nvPr/>
          </p:nvSpPr>
          <p:spPr bwMode="auto">
            <a:xfrm>
              <a:off x="7828302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2" name="Rounded Rectangle 1661"/>
            <p:cNvSpPr/>
            <p:nvPr/>
          </p:nvSpPr>
          <p:spPr bwMode="auto">
            <a:xfrm>
              <a:off x="8161964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3" name="Rounded Rectangle 1662"/>
            <p:cNvSpPr/>
            <p:nvPr/>
          </p:nvSpPr>
          <p:spPr bwMode="auto">
            <a:xfrm>
              <a:off x="8498563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4" name="Rounded Rectangle 1663"/>
            <p:cNvSpPr/>
            <p:nvPr/>
          </p:nvSpPr>
          <p:spPr bwMode="auto">
            <a:xfrm>
              <a:off x="8832225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5" name="Rounded Rectangle 1664"/>
            <p:cNvSpPr/>
            <p:nvPr/>
          </p:nvSpPr>
          <p:spPr bwMode="auto">
            <a:xfrm>
              <a:off x="9168824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6" name="Rounded Rectangle 1665"/>
            <p:cNvSpPr/>
            <p:nvPr/>
          </p:nvSpPr>
          <p:spPr bwMode="auto">
            <a:xfrm>
              <a:off x="9502486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7" name="Rounded Rectangle 1666"/>
            <p:cNvSpPr/>
            <p:nvPr/>
          </p:nvSpPr>
          <p:spPr bwMode="auto">
            <a:xfrm>
              <a:off x="9839085" y="2461081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8" name="Rounded Rectangle 1667"/>
            <p:cNvSpPr/>
            <p:nvPr/>
          </p:nvSpPr>
          <p:spPr bwMode="auto">
            <a:xfrm>
              <a:off x="10176533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69" name="Rounded Rectangle 1668"/>
            <p:cNvSpPr/>
            <p:nvPr/>
          </p:nvSpPr>
          <p:spPr bwMode="auto">
            <a:xfrm>
              <a:off x="10513132" y="2461082"/>
              <a:ext cx="336599" cy="646615"/>
            </a:xfrm>
            <a:prstGeom prst="roundRect">
              <a:avLst>
                <a:gd name="adj" fmla="val 36071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33" name="Straight Connector 1532"/>
          <p:cNvCxnSpPr/>
          <p:nvPr/>
        </p:nvCxnSpPr>
        <p:spPr bwMode="auto">
          <a:xfrm>
            <a:off x="640213" y="2651096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4" name="TextBox 1533"/>
          <p:cNvSpPr txBox="1"/>
          <p:nvPr/>
        </p:nvSpPr>
        <p:spPr>
          <a:xfrm>
            <a:off x="74730" y="2081220"/>
            <a:ext cx="2444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Application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1536" name="Group 1535"/>
          <p:cNvGrpSpPr/>
          <p:nvPr/>
        </p:nvGrpSpPr>
        <p:grpSpPr>
          <a:xfrm>
            <a:off x="696505" y="2927668"/>
            <a:ext cx="9510631" cy="262479"/>
            <a:chOff x="774798" y="2461081"/>
            <a:chExt cx="10745194" cy="646617"/>
          </a:xfrm>
        </p:grpSpPr>
        <p:sp>
          <p:nvSpPr>
            <p:cNvPr id="1606" name="Rounded Rectangle 150"/>
            <p:cNvSpPr/>
            <p:nvPr/>
          </p:nvSpPr>
          <p:spPr bwMode="auto">
            <a:xfrm>
              <a:off x="10846794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07" name="Rounded Rectangle 151"/>
            <p:cNvSpPr/>
            <p:nvPr/>
          </p:nvSpPr>
          <p:spPr bwMode="auto">
            <a:xfrm>
              <a:off x="11183393" y="2461081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08" name="Rounded Rectangle 152"/>
            <p:cNvSpPr/>
            <p:nvPr/>
          </p:nvSpPr>
          <p:spPr bwMode="auto">
            <a:xfrm>
              <a:off x="774798" y="2461083"/>
              <a:ext cx="336599" cy="646615"/>
            </a:xfrm>
            <a:prstGeom prst="round2SameRect">
              <a:avLst>
                <a:gd name="adj1" fmla="val 3630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09" name="Rounded Rectangle 153"/>
            <p:cNvSpPr/>
            <p:nvPr/>
          </p:nvSpPr>
          <p:spPr bwMode="auto">
            <a:xfrm>
              <a:off x="1111397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0" name="Rounded Rectangle 154"/>
            <p:cNvSpPr/>
            <p:nvPr/>
          </p:nvSpPr>
          <p:spPr bwMode="auto">
            <a:xfrm>
              <a:off x="1445059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1" name="Rounded Rectangle 155"/>
            <p:cNvSpPr/>
            <p:nvPr/>
          </p:nvSpPr>
          <p:spPr bwMode="auto">
            <a:xfrm>
              <a:off x="1781658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2" name="Rounded Rectangle 156"/>
            <p:cNvSpPr/>
            <p:nvPr/>
          </p:nvSpPr>
          <p:spPr bwMode="auto">
            <a:xfrm>
              <a:off x="2119106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3" name="Rounded Rectangle 157"/>
            <p:cNvSpPr/>
            <p:nvPr/>
          </p:nvSpPr>
          <p:spPr bwMode="auto">
            <a:xfrm>
              <a:off x="2455705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4" name="Rounded Rectangle 158"/>
            <p:cNvSpPr/>
            <p:nvPr/>
          </p:nvSpPr>
          <p:spPr bwMode="auto">
            <a:xfrm>
              <a:off x="2789367" y="2461083"/>
              <a:ext cx="336599" cy="646615"/>
            </a:xfrm>
            <a:prstGeom prst="round2SameRect">
              <a:avLst>
                <a:gd name="adj1" fmla="val 2943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5" name="Rounded Rectangle 159"/>
            <p:cNvSpPr/>
            <p:nvPr/>
          </p:nvSpPr>
          <p:spPr bwMode="auto">
            <a:xfrm>
              <a:off x="3125966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6" name="Rounded Rectangle 160"/>
            <p:cNvSpPr/>
            <p:nvPr/>
          </p:nvSpPr>
          <p:spPr bwMode="auto">
            <a:xfrm>
              <a:off x="3459628" y="2461083"/>
              <a:ext cx="336599" cy="646615"/>
            </a:xfrm>
            <a:prstGeom prst="round2SameRect">
              <a:avLst>
                <a:gd name="adj1" fmla="val 28451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7" name="Rounded Rectangle 161"/>
            <p:cNvSpPr/>
            <p:nvPr/>
          </p:nvSpPr>
          <p:spPr bwMode="auto">
            <a:xfrm>
              <a:off x="3796227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8" name="Rounded Rectangle 162"/>
            <p:cNvSpPr/>
            <p:nvPr/>
          </p:nvSpPr>
          <p:spPr bwMode="auto">
            <a:xfrm>
              <a:off x="4129889" y="2461081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19" name="Rounded Rectangle 163"/>
            <p:cNvSpPr/>
            <p:nvPr/>
          </p:nvSpPr>
          <p:spPr bwMode="auto">
            <a:xfrm>
              <a:off x="4466488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0" name="Rounded Rectangle 164"/>
            <p:cNvSpPr/>
            <p:nvPr/>
          </p:nvSpPr>
          <p:spPr bwMode="auto">
            <a:xfrm>
              <a:off x="4803936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1" name="Rounded Rectangle 165"/>
            <p:cNvSpPr/>
            <p:nvPr/>
          </p:nvSpPr>
          <p:spPr bwMode="auto">
            <a:xfrm>
              <a:off x="5140535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2" name="Rounded Rectangle 166"/>
            <p:cNvSpPr/>
            <p:nvPr/>
          </p:nvSpPr>
          <p:spPr bwMode="auto">
            <a:xfrm>
              <a:off x="5474197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3" name="Rounded Rectangle 167"/>
            <p:cNvSpPr/>
            <p:nvPr/>
          </p:nvSpPr>
          <p:spPr bwMode="auto">
            <a:xfrm>
              <a:off x="5810796" y="2461081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4" name="Rounded Rectangle 168"/>
            <p:cNvSpPr/>
            <p:nvPr/>
          </p:nvSpPr>
          <p:spPr bwMode="auto">
            <a:xfrm>
              <a:off x="6147395" y="2461083"/>
              <a:ext cx="336599" cy="646615"/>
            </a:xfrm>
            <a:prstGeom prst="round2SameRect">
              <a:avLst>
                <a:gd name="adj1" fmla="val 3238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5" name="Rounded Rectangle 169"/>
            <p:cNvSpPr/>
            <p:nvPr/>
          </p:nvSpPr>
          <p:spPr bwMode="auto">
            <a:xfrm>
              <a:off x="6483994" y="2461083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6" name="Rounded Rectangle 170"/>
            <p:cNvSpPr/>
            <p:nvPr/>
          </p:nvSpPr>
          <p:spPr bwMode="auto">
            <a:xfrm>
              <a:off x="6817656" y="2461081"/>
              <a:ext cx="336599" cy="646615"/>
            </a:xfrm>
            <a:prstGeom prst="round2SameRect">
              <a:avLst>
                <a:gd name="adj1" fmla="val 31397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7" name="Rounded Rectangle 171"/>
            <p:cNvSpPr/>
            <p:nvPr/>
          </p:nvSpPr>
          <p:spPr bwMode="auto">
            <a:xfrm>
              <a:off x="7154255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8" name="Rounded Rectangle 172"/>
            <p:cNvSpPr/>
            <p:nvPr/>
          </p:nvSpPr>
          <p:spPr bwMode="auto">
            <a:xfrm>
              <a:off x="7491703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29" name="Rounded Rectangle 173"/>
            <p:cNvSpPr/>
            <p:nvPr/>
          </p:nvSpPr>
          <p:spPr bwMode="auto">
            <a:xfrm>
              <a:off x="7828302" y="2461083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0" name="Rounded Rectangle 174"/>
            <p:cNvSpPr/>
            <p:nvPr/>
          </p:nvSpPr>
          <p:spPr bwMode="auto">
            <a:xfrm>
              <a:off x="8161964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1" name="Rounded Rectangle 175"/>
            <p:cNvSpPr/>
            <p:nvPr/>
          </p:nvSpPr>
          <p:spPr bwMode="auto">
            <a:xfrm>
              <a:off x="8498563" y="2461081"/>
              <a:ext cx="336599" cy="646615"/>
            </a:xfrm>
            <a:prstGeom prst="round2SameRect">
              <a:avLst>
                <a:gd name="adj1" fmla="val 37290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2" name="Rounded Rectangle 176"/>
            <p:cNvSpPr/>
            <p:nvPr/>
          </p:nvSpPr>
          <p:spPr bwMode="auto">
            <a:xfrm>
              <a:off x="883137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3" name="Rounded Rectangle 177"/>
            <p:cNvSpPr/>
            <p:nvPr/>
          </p:nvSpPr>
          <p:spPr bwMode="auto">
            <a:xfrm>
              <a:off x="9168824" y="2461083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4" name="Rounded Rectangle 178"/>
            <p:cNvSpPr/>
            <p:nvPr/>
          </p:nvSpPr>
          <p:spPr bwMode="auto">
            <a:xfrm>
              <a:off x="9502486" y="2461081"/>
              <a:ext cx="336599" cy="646615"/>
            </a:xfrm>
            <a:prstGeom prst="round2SameRect">
              <a:avLst>
                <a:gd name="adj1" fmla="val 34344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5" name="Rounded Rectangle 179"/>
            <p:cNvSpPr/>
            <p:nvPr/>
          </p:nvSpPr>
          <p:spPr bwMode="auto">
            <a:xfrm>
              <a:off x="9839085" y="2461081"/>
              <a:ext cx="336599" cy="646615"/>
            </a:xfrm>
            <a:prstGeom prst="round2SameRect">
              <a:avLst>
                <a:gd name="adj1" fmla="val 31398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6" name="Rounded Rectangle 180"/>
            <p:cNvSpPr/>
            <p:nvPr/>
          </p:nvSpPr>
          <p:spPr bwMode="auto">
            <a:xfrm>
              <a:off x="10176533" y="2461083"/>
              <a:ext cx="336599" cy="646615"/>
            </a:xfrm>
            <a:prstGeom prst="round2SameRect">
              <a:avLst>
                <a:gd name="adj1" fmla="val 35326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637" name="Rounded Rectangle 181"/>
            <p:cNvSpPr/>
            <p:nvPr/>
          </p:nvSpPr>
          <p:spPr bwMode="auto">
            <a:xfrm>
              <a:off x="10513132" y="2461083"/>
              <a:ext cx="336599" cy="646615"/>
            </a:xfrm>
            <a:prstGeom prst="round2SameRect">
              <a:avLst>
                <a:gd name="adj1" fmla="val 33362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37" name="Straight Connector 1536"/>
          <p:cNvCxnSpPr/>
          <p:nvPr/>
        </p:nvCxnSpPr>
        <p:spPr bwMode="auto">
          <a:xfrm>
            <a:off x="640213" y="3192867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8" name="TextBox 1537"/>
          <p:cNvSpPr txBox="1"/>
          <p:nvPr/>
        </p:nvSpPr>
        <p:spPr>
          <a:xfrm>
            <a:off x="68589" y="2658856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Driver (Client)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1541" name="Group 1540"/>
          <p:cNvGrpSpPr/>
          <p:nvPr/>
        </p:nvGrpSpPr>
        <p:grpSpPr>
          <a:xfrm>
            <a:off x="2670950" y="3478116"/>
            <a:ext cx="7724925" cy="262479"/>
            <a:chOff x="3005544" y="4504184"/>
            <a:chExt cx="8727688" cy="646617"/>
          </a:xfrm>
        </p:grpSpPr>
        <p:sp>
          <p:nvSpPr>
            <p:cNvPr id="1565" name="Rounded Rectangle 279"/>
            <p:cNvSpPr/>
            <p:nvPr/>
          </p:nvSpPr>
          <p:spPr bwMode="auto">
            <a:xfrm>
              <a:off x="3005544" y="4504186"/>
              <a:ext cx="168384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6" name="Rounded Rectangle 284"/>
            <p:cNvSpPr/>
            <p:nvPr/>
          </p:nvSpPr>
          <p:spPr bwMode="auto">
            <a:xfrm>
              <a:off x="4686451" y="4504186"/>
              <a:ext cx="336599" cy="646615"/>
            </a:xfrm>
            <a:prstGeom prst="round2SameRect">
              <a:avLst>
                <a:gd name="adj1" fmla="val 3175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7" name="Rounded Rectangle 285"/>
            <p:cNvSpPr/>
            <p:nvPr/>
          </p:nvSpPr>
          <p:spPr bwMode="auto">
            <a:xfrm>
              <a:off x="5020113" y="4504185"/>
              <a:ext cx="336599" cy="646615"/>
            </a:xfrm>
            <a:prstGeom prst="round2SameRect">
              <a:avLst>
                <a:gd name="adj1" fmla="val 29873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8" name="Rounded Rectangle 286"/>
            <p:cNvSpPr/>
            <p:nvPr/>
          </p:nvSpPr>
          <p:spPr bwMode="auto">
            <a:xfrm>
              <a:off x="5356712" y="4504185"/>
              <a:ext cx="336599" cy="646615"/>
            </a:xfrm>
            <a:prstGeom prst="round2SameRect">
              <a:avLst>
                <a:gd name="adj1" fmla="val 3741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9" name="Rounded Rectangle 288"/>
            <p:cNvSpPr/>
            <p:nvPr/>
          </p:nvSpPr>
          <p:spPr bwMode="auto">
            <a:xfrm>
              <a:off x="6026973" y="4504185"/>
              <a:ext cx="1006241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0" name="Rounded Rectangle 291"/>
            <p:cNvSpPr/>
            <p:nvPr/>
          </p:nvSpPr>
          <p:spPr bwMode="auto">
            <a:xfrm>
              <a:off x="7034682" y="4504185"/>
              <a:ext cx="336599" cy="646615"/>
            </a:xfrm>
            <a:prstGeom prst="round2SameRect">
              <a:avLst>
                <a:gd name="adj1" fmla="val 3364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1" name="Rounded Rectangle 292"/>
            <p:cNvSpPr/>
            <p:nvPr/>
          </p:nvSpPr>
          <p:spPr bwMode="auto">
            <a:xfrm>
              <a:off x="7371281" y="4504185"/>
              <a:ext cx="133905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2" name="Rounded Rectangle 296"/>
            <p:cNvSpPr/>
            <p:nvPr/>
          </p:nvSpPr>
          <p:spPr bwMode="auto">
            <a:xfrm>
              <a:off x="8714740" y="4504185"/>
              <a:ext cx="1006241" cy="646615"/>
            </a:xfrm>
            <a:prstGeom prst="round2SameRect">
              <a:avLst/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3" name="Rounded Rectangle 300"/>
            <p:cNvSpPr/>
            <p:nvPr/>
          </p:nvSpPr>
          <p:spPr bwMode="auto">
            <a:xfrm>
              <a:off x="10059047" y="4504185"/>
              <a:ext cx="677605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4" name="Rounded Rectangle 302"/>
            <p:cNvSpPr/>
            <p:nvPr/>
          </p:nvSpPr>
          <p:spPr bwMode="auto">
            <a:xfrm>
              <a:off x="10729309" y="4504184"/>
              <a:ext cx="336599" cy="646615"/>
            </a:xfrm>
            <a:prstGeom prst="round2SameRect">
              <a:avLst>
                <a:gd name="adj1" fmla="val 3741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5" name="Rounded Rectangle 304"/>
            <p:cNvSpPr/>
            <p:nvPr/>
          </p:nvSpPr>
          <p:spPr bwMode="auto">
            <a:xfrm>
              <a:off x="11070314" y="4504185"/>
              <a:ext cx="326319" cy="646615"/>
            </a:xfrm>
            <a:prstGeom prst="round2SameRect">
              <a:avLst>
                <a:gd name="adj1" fmla="val 38073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76" name="Rounded Rectangle 305"/>
            <p:cNvSpPr/>
            <p:nvPr/>
          </p:nvSpPr>
          <p:spPr bwMode="auto">
            <a:xfrm>
              <a:off x="11396633" y="4504184"/>
              <a:ext cx="336599" cy="646615"/>
            </a:xfrm>
            <a:prstGeom prst="round2SameRect">
              <a:avLst>
                <a:gd name="adj1" fmla="val 33646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grpSp>
        <p:nvGrpSpPr>
          <p:cNvPr id="1542" name="Group 1541"/>
          <p:cNvGrpSpPr/>
          <p:nvPr/>
        </p:nvGrpSpPr>
        <p:grpSpPr>
          <a:xfrm flipV="1">
            <a:off x="4262890" y="3735758"/>
            <a:ext cx="6247645" cy="267316"/>
            <a:chOff x="3005544" y="4492268"/>
            <a:chExt cx="7058644" cy="658533"/>
          </a:xfrm>
        </p:grpSpPr>
        <p:sp>
          <p:nvSpPr>
            <p:cNvPr id="1556" name="Rounded Rectangle 279"/>
            <p:cNvSpPr/>
            <p:nvPr/>
          </p:nvSpPr>
          <p:spPr bwMode="auto">
            <a:xfrm>
              <a:off x="3005544" y="4504186"/>
              <a:ext cx="168384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57" name="Rounded Rectangle 284"/>
            <p:cNvSpPr/>
            <p:nvPr/>
          </p:nvSpPr>
          <p:spPr bwMode="auto">
            <a:xfrm>
              <a:off x="4686451" y="4504186"/>
              <a:ext cx="336599" cy="646615"/>
            </a:xfrm>
            <a:prstGeom prst="round2SameRect">
              <a:avLst>
                <a:gd name="adj1" fmla="val 3175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58" name="Rounded Rectangle 285"/>
            <p:cNvSpPr/>
            <p:nvPr/>
          </p:nvSpPr>
          <p:spPr bwMode="auto">
            <a:xfrm>
              <a:off x="5020113" y="4504185"/>
              <a:ext cx="336599" cy="646615"/>
            </a:xfrm>
            <a:prstGeom prst="round2SameRect">
              <a:avLst>
                <a:gd name="adj1" fmla="val 29873"/>
                <a:gd name="adj2" fmla="val 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59" name="Rounded Rectangle 286"/>
            <p:cNvSpPr/>
            <p:nvPr/>
          </p:nvSpPr>
          <p:spPr bwMode="auto">
            <a:xfrm>
              <a:off x="5356712" y="4504185"/>
              <a:ext cx="336599" cy="646615"/>
            </a:xfrm>
            <a:prstGeom prst="round2SameRect">
              <a:avLst>
                <a:gd name="adj1" fmla="val 37419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0" name="Rounded Rectangle 288"/>
            <p:cNvSpPr/>
            <p:nvPr/>
          </p:nvSpPr>
          <p:spPr bwMode="auto">
            <a:xfrm>
              <a:off x="5697716" y="4504186"/>
              <a:ext cx="1006241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1" name="Rounded Rectangle 291"/>
            <p:cNvSpPr/>
            <p:nvPr/>
          </p:nvSpPr>
          <p:spPr bwMode="auto">
            <a:xfrm>
              <a:off x="6705425" y="4504186"/>
              <a:ext cx="336599" cy="646615"/>
            </a:xfrm>
            <a:prstGeom prst="round2SameRect">
              <a:avLst>
                <a:gd name="adj1" fmla="val 33646"/>
                <a:gd name="adj2" fmla="val 0"/>
              </a:avLst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2" name="Rounded Rectangle 292"/>
            <p:cNvSpPr/>
            <p:nvPr/>
          </p:nvSpPr>
          <p:spPr bwMode="auto">
            <a:xfrm>
              <a:off x="7042024" y="4504186"/>
              <a:ext cx="1339054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3" name="Rounded Rectangle 296"/>
            <p:cNvSpPr/>
            <p:nvPr/>
          </p:nvSpPr>
          <p:spPr bwMode="auto">
            <a:xfrm>
              <a:off x="8385483" y="4504186"/>
              <a:ext cx="1006241" cy="646615"/>
            </a:xfrm>
            <a:prstGeom prst="round2SameRect">
              <a:avLst/>
            </a:prstGeom>
            <a:solidFill>
              <a:srgbClr val="000066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  <p:sp>
          <p:nvSpPr>
            <p:cNvPr id="1564" name="Rounded Rectangle 300"/>
            <p:cNvSpPr/>
            <p:nvPr/>
          </p:nvSpPr>
          <p:spPr bwMode="auto">
            <a:xfrm>
              <a:off x="9386583" y="4492268"/>
              <a:ext cx="677605" cy="646615"/>
            </a:xfrm>
            <a:prstGeom prst="round2Same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45" charset="0"/>
              </a:endParaRPr>
            </a:p>
          </p:txBody>
        </p:sp>
      </p:grpSp>
      <p:cxnSp>
        <p:nvCxnSpPr>
          <p:cNvPr id="1543" name="Straight Connector 1542"/>
          <p:cNvCxnSpPr/>
          <p:nvPr/>
        </p:nvCxnSpPr>
        <p:spPr bwMode="auto">
          <a:xfrm>
            <a:off x="640211" y="3740596"/>
            <a:ext cx="9827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44" name="TextBox 1543"/>
          <p:cNvSpPr txBox="1"/>
          <p:nvPr/>
        </p:nvSpPr>
        <p:spPr>
          <a:xfrm>
            <a:off x="93361" y="376377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GPU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45" name="TextBox 1544"/>
          <p:cNvSpPr txBox="1"/>
          <p:nvPr/>
        </p:nvSpPr>
        <p:spPr>
          <a:xfrm>
            <a:off x="90970" y="3178995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Driver (Server)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cxnSp>
        <p:nvCxnSpPr>
          <p:cNvPr id="1546" name="Straight Connector 1545"/>
          <p:cNvCxnSpPr/>
          <p:nvPr/>
        </p:nvCxnSpPr>
        <p:spPr bwMode="auto">
          <a:xfrm flipV="1">
            <a:off x="2746714" y="5364450"/>
            <a:ext cx="255296" cy="4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47" name="Straight Connector 1546"/>
          <p:cNvCxnSpPr/>
          <p:nvPr/>
        </p:nvCxnSpPr>
        <p:spPr bwMode="auto">
          <a:xfrm>
            <a:off x="2746714" y="5689708"/>
            <a:ext cx="255296" cy="12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8" name="Rounded Rectangle 160"/>
          <p:cNvSpPr/>
          <p:nvPr/>
        </p:nvSpPr>
        <p:spPr bwMode="auto">
          <a:xfrm>
            <a:off x="6770266" y="5010187"/>
            <a:ext cx="297926" cy="262479"/>
          </a:xfrm>
          <a:prstGeom prst="round2SameRect">
            <a:avLst>
              <a:gd name="adj1" fmla="val 28451"/>
              <a:gd name="adj2" fmla="val 0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49" name="Rounded Rectangle 159"/>
          <p:cNvSpPr/>
          <p:nvPr/>
        </p:nvSpPr>
        <p:spPr bwMode="auto">
          <a:xfrm>
            <a:off x="6770267" y="5314377"/>
            <a:ext cx="297926" cy="262479"/>
          </a:xfrm>
          <a:prstGeom prst="round2SameRect">
            <a:avLst>
              <a:gd name="adj1" fmla="val 33362"/>
              <a:gd name="adj2" fmla="val 0"/>
            </a:avLst>
          </a:prstGeom>
          <a:solidFill>
            <a:srgbClr val="000066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0" name="Rounded Rectangle 178"/>
          <p:cNvSpPr/>
          <p:nvPr/>
        </p:nvSpPr>
        <p:spPr bwMode="auto">
          <a:xfrm>
            <a:off x="6770267" y="5624339"/>
            <a:ext cx="297926" cy="262479"/>
          </a:xfrm>
          <a:prstGeom prst="round2SameRect">
            <a:avLst>
              <a:gd name="adj1" fmla="val 34344"/>
              <a:gd name="adj2" fmla="val 0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45" charset="0"/>
            </a:endParaRPr>
          </a:p>
        </p:txBody>
      </p:sp>
      <p:sp>
        <p:nvSpPr>
          <p:cNvPr id="1551" name="TextBox 1550"/>
          <p:cNvSpPr txBox="1"/>
          <p:nvPr/>
        </p:nvSpPr>
        <p:spPr>
          <a:xfrm>
            <a:off x="2964811" y="5213616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Thread separator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2" name="TextBox 1551"/>
          <p:cNvSpPr txBox="1"/>
          <p:nvPr/>
        </p:nvSpPr>
        <p:spPr>
          <a:xfrm>
            <a:off x="2964811" y="5529944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Component separator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3" name="TextBox 1552"/>
          <p:cNvSpPr txBox="1"/>
          <p:nvPr/>
        </p:nvSpPr>
        <p:spPr>
          <a:xfrm>
            <a:off x="7060922" y="4992676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State Change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4" name="TextBox 1553"/>
          <p:cNvSpPr txBox="1"/>
          <p:nvPr/>
        </p:nvSpPr>
        <p:spPr>
          <a:xfrm>
            <a:off x="7074036" y="5300545"/>
            <a:ext cx="39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Action Method (draw, clear,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etc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5" name="TextBox 1554"/>
          <p:cNvSpPr txBox="1"/>
          <p:nvPr/>
        </p:nvSpPr>
        <p:spPr>
          <a:xfrm>
            <a:off x="7060922" y="560565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</a:rPr>
              <a:t>Present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964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MAP_UNSYNCHRONIZED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Avoids an application-GPU sync point (a CPU-GPU sync point)</a:t>
            </a:r>
          </a:p>
          <a:p>
            <a:r>
              <a:rPr lang="en-US" dirty="0" smtClean="0"/>
              <a:t>But causes the Client and Server threads to serialize</a:t>
            </a:r>
          </a:p>
          <a:p>
            <a:pPr lvl="1"/>
            <a:r>
              <a:rPr lang="en-US" dirty="0" smtClean="0"/>
              <a:t>This forces all pending work in the server thread to complete</a:t>
            </a:r>
          </a:p>
          <a:p>
            <a:pPr lvl="1"/>
            <a:r>
              <a:rPr lang="en-US" dirty="0" smtClean="0"/>
              <a:t>It’s quite expensive (almost always needs to be avoided)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0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Corp_16x9_BLK_2007">
  <a:themeElements>
    <a:clrScheme name="PPT_Template_Corp_16x9_rev2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1F168AA82BD44AFB7A6B27EE2A5DB" ma:contentTypeVersion="0" ma:contentTypeDescription="Create a new document." ma:contentTypeScope="" ma:versionID="00dcde3064f088d8dbfa9684837bd74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92CF428-E27C-4E5D-BC16-46980681CABC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F0324F-D1C3-4C15-A601-527A5223BC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31C9E-8E64-4A8B-B2E1-DB9F55EFD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PPT_Temp_Corp_16x9_BLK_2007</Template>
  <TotalTime>4496</TotalTime>
  <Words>3206</Words>
  <Application>Microsoft Office PowerPoint</Application>
  <PresentationFormat>Custom</PresentationFormat>
  <Paragraphs>650</Paragraphs>
  <Slides>74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PPT_Temp_Corp_16x9_BLK_2007</vt:lpstr>
      <vt:lpstr>Beyond Porting</vt:lpstr>
      <vt:lpstr>Who are we?</vt:lpstr>
      <vt:lpstr>What will we cover?</vt:lpstr>
      <vt:lpstr>Dynamic Buffer Generation</vt:lpstr>
      <vt:lpstr>Typical Solution</vt:lpstr>
      <vt:lpstr>The horror</vt:lpstr>
      <vt:lpstr>Driver interlude</vt:lpstr>
      <vt:lpstr>Healthy Driver Interaction Visualized</vt:lpstr>
      <vt:lpstr>MAP_UNSYNCHRONIZED</vt:lpstr>
      <vt:lpstr>Healthy Driver Interaction Visualized</vt:lpstr>
      <vt:lpstr>Client-Server Stall of Sadness</vt:lpstr>
      <vt:lpstr>It’s okay</vt:lpstr>
      <vt:lpstr>ARB_buffer_storage</vt:lpstr>
      <vt:lpstr>ARB_buffer_storage cont’d</vt:lpstr>
      <vt:lpstr>Armed with persistently mapped buffers</vt:lpstr>
      <vt:lpstr>Update Loop (old and busted)</vt:lpstr>
      <vt:lpstr>Update Loop (new hotness)</vt:lpstr>
      <vt:lpstr>Test  App</vt:lpstr>
      <vt:lpstr>Performance results</vt:lpstr>
      <vt:lpstr>Performance results</vt:lpstr>
      <vt:lpstr>The other shoe</vt:lpstr>
      <vt:lpstr>Fencing</vt:lpstr>
      <vt:lpstr>Efficient Texture Management</vt:lpstr>
      <vt:lpstr>Problem</vt:lpstr>
      <vt:lpstr>Terminology</vt:lpstr>
      <vt:lpstr>Old Solution</vt:lpstr>
      <vt:lpstr>Texture Arrays</vt:lpstr>
      <vt:lpstr>Sparse Bindless Texture Arrays</vt:lpstr>
      <vt:lpstr>ARB_sparse_texture</vt:lpstr>
      <vt:lpstr>ARB_bindless_texture</vt:lpstr>
      <vt:lpstr>Advantages</vt:lpstr>
      <vt:lpstr>Disadvantages</vt:lpstr>
      <vt:lpstr>Implementation Overview</vt:lpstr>
      <vt:lpstr>Texture Container Creation (example)</vt:lpstr>
      <vt:lpstr>Specifying Texture Data</vt:lpstr>
      <vt:lpstr>Freeing Textures</vt:lpstr>
      <vt:lpstr>Combining with Bindless to eliminate binds</vt:lpstr>
      <vt:lpstr>Using texture data in shaders</vt:lpstr>
      <vt:lpstr>C++ Code</vt:lpstr>
      <vt:lpstr>Increasing Draw Call Count</vt:lpstr>
      <vt:lpstr>All the Draw Calls!</vt:lpstr>
      <vt:lpstr>XY Problem</vt:lpstr>
      <vt:lpstr>Well why didn’t you just say so??</vt:lpstr>
      <vt:lpstr>Some background</vt:lpstr>
      <vt:lpstr>Why is prevalidation difficult?</vt:lpstr>
      <vt:lpstr>FINE.</vt:lpstr>
      <vt:lpstr>Feels limiting…</vt:lpstr>
      <vt:lpstr>Relative costs of State Changes</vt:lpstr>
      <vt:lpstr>Real World API frequency</vt:lpstr>
      <vt:lpstr>Draw Calls visualized</vt:lpstr>
      <vt:lpstr>Draw Calls visualized (cont’d)</vt:lpstr>
      <vt:lpstr>Goals</vt:lpstr>
      <vt:lpstr>Textures</vt:lpstr>
      <vt:lpstr>Eliminating Texture Binds -- visualized</vt:lpstr>
      <vt:lpstr>Boom!</vt:lpstr>
      <vt:lpstr>Buffer updates (old and busted)</vt:lpstr>
      <vt:lpstr>Buffer updates (new hotness)</vt:lpstr>
      <vt:lpstr>bufferFragma-wha?</vt:lpstr>
      <vt:lpstr>SSBO?</vt:lpstr>
      <vt:lpstr>Eliminating Buffer Update Overhead</vt:lpstr>
      <vt:lpstr>Sweet!</vt:lpstr>
      <vt:lpstr>So now…</vt:lpstr>
      <vt:lpstr>So now…</vt:lpstr>
      <vt:lpstr>ARB_multi_draw_indirect</vt:lpstr>
      <vt:lpstr>ARB_multi_draw_indirect cont’d</vt:lpstr>
      <vt:lpstr>ARB_multi_draw_indirect cont’d</vt:lpstr>
      <vt:lpstr>DrawArraysIndirectCommand</vt:lpstr>
      <vt:lpstr>Knowing which shader data is mine</vt:lpstr>
      <vt:lpstr>Applying everything</vt:lpstr>
      <vt:lpstr>Previous Results</vt:lpstr>
      <vt:lpstr>Visualized Results</vt:lpstr>
      <vt:lpstr>Where we came from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Porting</dc:title>
  <dc:creator>John McDonald</dc:creator>
  <cp:lastModifiedBy>Justin Yorke</cp:lastModifiedBy>
  <cp:revision>100</cp:revision>
  <dcterms:created xsi:type="dcterms:W3CDTF">2014-01-09T21:10:37Z</dcterms:created>
  <dcterms:modified xsi:type="dcterms:W3CDTF">2014-02-11T00:58:54Z</dcterms:modified>
</cp:coreProperties>
</file>